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modernComment_121_0.xml" ContentType="application/vnd.ms-powerpoint.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omments/modernComment_1C0_54843E36.xml" ContentType="application/vnd.ms-powerpoint.comments+xml"/>
  <Override PartName="/ppt/notesSlides/notesSlide9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notesMasterIdLst>
    <p:notesMasterId r:id="rId157"/>
  </p:notesMasterIdLst>
  <p:sldIdLst>
    <p:sldId id="257" r:id="rId2"/>
    <p:sldId id="260" r:id="rId3"/>
    <p:sldId id="487" r:id="rId4"/>
    <p:sldId id="426" r:id="rId5"/>
    <p:sldId id="258" r:id="rId6"/>
    <p:sldId id="496" r:id="rId7"/>
    <p:sldId id="489" r:id="rId8"/>
    <p:sldId id="491" r:id="rId9"/>
    <p:sldId id="486" r:id="rId10"/>
    <p:sldId id="481" r:id="rId11"/>
    <p:sldId id="492" r:id="rId12"/>
    <p:sldId id="565" r:id="rId13"/>
    <p:sldId id="567" r:id="rId14"/>
    <p:sldId id="493" r:id="rId15"/>
    <p:sldId id="262" r:id="rId16"/>
    <p:sldId id="343" r:id="rId17"/>
    <p:sldId id="494" r:id="rId18"/>
    <p:sldId id="263" r:id="rId19"/>
    <p:sldId id="497" r:id="rId20"/>
    <p:sldId id="466" r:id="rId21"/>
    <p:sldId id="266" r:id="rId22"/>
    <p:sldId id="268" r:id="rId23"/>
    <p:sldId id="562" r:id="rId24"/>
    <p:sldId id="265" r:id="rId25"/>
    <p:sldId id="499" r:id="rId26"/>
    <p:sldId id="500" r:id="rId27"/>
    <p:sldId id="563" r:id="rId28"/>
    <p:sldId id="467" r:id="rId29"/>
    <p:sldId id="574" r:id="rId30"/>
    <p:sldId id="269" r:id="rId31"/>
    <p:sldId id="501" r:id="rId32"/>
    <p:sldId id="509" r:id="rId33"/>
    <p:sldId id="275" r:id="rId34"/>
    <p:sldId id="566" r:id="rId35"/>
    <p:sldId id="510" r:id="rId36"/>
    <p:sldId id="504" r:id="rId37"/>
    <p:sldId id="568" r:id="rId38"/>
    <p:sldId id="511" r:id="rId39"/>
    <p:sldId id="335" r:id="rId40"/>
    <p:sldId id="337" r:id="rId41"/>
    <p:sldId id="338" r:id="rId42"/>
    <p:sldId id="336" r:id="rId43"/>
    <p:sldId id="339" r:id="rId44"/>
    <p:sldId id="512" r:id="rId45"/>
    <p:sldId id="334" r:id="rId46"/>
    <p:sldId id="329" r:id="rId47"/>
    <p:sldId id="330" r:id="rId48"/>
    <p:sldId id="331" r:id="rId49"/>
    <p:sldId id="332" r:id="rId50"/>
    <p:sldId id="333" r:id="rId51"/>
    <p:sldId id="569" r:id="rId52"/>
    <p:sldId id="513" r:id="rId53"/>
    <p:sldId id="342" r:id="rId54"/>
    <p:sldId id="347" r:id="rId55"/>
    <p:sldId id="514" r:id="rId56"/>
    <p:sldId id="515" r:id="rId57"/>
    <p:sldId id="348" r:id="rId58"/>
    <p:sldId id="349" r:id="rId59"/>
    <p:sldId id="340" r:id="rId60"/>
    <p:sldId id="570" r:id="rId61"/>
    <p:sldId id="516" r:id="rId62"/>
    <p:sldId id="518" r:id="rId63"/>
    <p:sldId id="484" r:id="rId64"/>
    <p:sldId id="468" r:id="rId65"/>
    <p:sldId id="519" r:id="rId66"/>
    <p:sldId id="520" r:id="rId67"/>
    <p:sldId id="521" r:id="rId68"/>
    <p:sldId id="522" r:id="rId69"/>
    <p:sldId id="523" r:id="rId70"/>
    <p:sldId id="524" r:id="rId71"/>
    <p:sldId id="394" r:id="rId72"/>
    <p:sldId id="526" r:id="rId73"/>
    <p:sldId id="525" r:id="rId74"/>
    <p:sldId id="527" r:id="rId75"/>
    <p:sldId id="528" r:id="rId76"/>
    <p:sldId id="529" r:id="rId77"/>
    <p:sldId id="530" r:id="rId78"/>
    <p:sldId id="531" r:id="rId79"/>
    <p:sldId id="532" r:id="rId80"/>
    <p:sldId id="533" r:id="rId81"/>
    <p:sldId id="534" r:id="rId82"/>
    <p:sldId id="535" r:id="rId83"/>
    <p:sldId id="536" r:id="rId84"/>
    <p:sldId id="537" r:id="rId85"/>
    <p:sldId id="538" r:id="rId86"/>
    <p:sldId id="540" r:id="rId87"/>
    <p:sldId id="541" r:id="rId88"/>
    <p:sldId id="542" r:id="rId89"/>
    <p:sldId id="543" r:id="rId90"/>
    <p:sldId id="544" r:id="rId91"/>
    <p:sldId id="545" r:id="rId92"/>
    <p:sldId id="546" r:id="rId93"/>
    <p:sldId id="547" r:id="rId94"/>
    <p:sldId id="548" r:id="rId95"/>
    <p:sldId id="549" r:id="rId96"/>
    <p:sldId id="550" r:id="rId97"/>
    <p:sldId id="552" r:id="rId98"/>
    <p:sldId id="553" r:id="rId99"/>
    <p:sldId id="559" r:id="rId100"/>
    <p:sldId id="571" r:id="rId101"/>
    <p:sldId id="554" r:id="rId102"/>
    <p:sldId id="555" r:id="rId103"/>
    <p:sldId id="450" r:id="rId104"/>
    <p:sldId id="451" r:id="rId105"/>
    <p:sldId id="452" r:id="rId106"/>
    <p:sldId id="454" r:id="rId107"/>
    <p:sldId id="455" r:id="rId108"/>
    <p:sldId id="456" r:id="rId109"/>
    <p:sldId id="457" r:id="rId110"/>
    <p:sldId id="458" r:id="rId111"/>
    <p:sldId id="288" r:id="rId112"/>
    <p:sldId id="289" r:id="rId113"/>
    <p:sldId id="290" r:id="rId114"/>
    <p:sldId id="291" r:id="rId115"/>
    <p:sldId id="292" r:id="rId116"/>
    <p:sldId id="293" r:id="rId117"/>
    <p:sldId id="294" r:id="rId118"/>
    <p:sldId id="459" r:id="rId119"/>
    <p:sldId id="306" r:id="rId120"/>
    <p:sldId id="460" r:id="rId121"/>
    <p:sldId id="461" r:id="rId122"/>
    <p:sldId id="462" r:id="rId123"/>
    <p:sldId id="485" r:id="rId124"/>
    <p:sldId id="299" r:id="rId125"/>
    <p:sldId id="300" r:id="rId126"/>
    <p:sldId id="301" r:id="rId127"/>
    <p:sldId id="560" r:id="rId128"/>
    <p:sldId id="556" r:id="rId129"/>
    <p:sldId id="313" r:id="rId130"/>
    <p:sldId id="314" r:id="rId131"/>
    <p:sldId id="295" r:id="rId132"/>
    <p:sldId id="575" r:id="rId133"/>
    <p:sldId id="316" r:id="rId134"/>
    <p:sldId id="317" r:id="rId135"/>
    <p:sldId id="572" r:id="rId136"/>
    <p:sldId id="557" r:id="rId137"/>
    <p:sldId id="319" r:id="rId138"/>
    <p:sldId id="320" r:id="rId139"/>
    <p:sldId id="302" r:id="rId140"/>
    <p:sldId id="440" r:id="rId141"/>
    <p:sldId id="441" r:id="rId142"/>
    <p:sldId id="442" r:id="rId143"/>
    <p:sldId id="443" r:id="rId144"/>
    <p:sldId id="444" r:id="rId145"/>
    <p:sldId id="447" r:id="rId146"/>
    <p:sldId id="445" r:id="rId147"/>
    <p:sldId id="446" r:id="rId148"/>
    <p:sldId id="448" r:id="rId149"/>
    <p:sldId id="561" r:id="rId150"/>
    <p:sldId id="573" r:id="rId151"/>
    <p:sldId id="558" r:id="rId152"/>
    <p:sldId id="463" r:id="rId153"/>
    <p:sldId id="576" r:id="rId154"/>
    <p:sldId id="438" r:id="rId155"/>
    <p:sldId id="464" r:id="rId1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900"/>
    <a:srgbClr val="0098BE"/>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798"/>
    <p:restoredTop sz="79076"/>
  </p:normalViewPr>
  <p:slideViewPr>
    <p:cSldViewPr snapToGrid="0">
      <p:cViewPr varScale="1">
        <p:scale>
          <a:sx n="93" d="100"/>
          <a:sy n="93" d="100"/>
        </p:scale>
        <p:origin x="224" y="488"/>
      </p:cViewPr>
      <p:guideLst/>
    </p:cSldViewPr>
  </p:slideViewPr>
  <p:notesTextViewPr>
    <p:cViewPr>
      <p:scale>
        <a:sx n="1" d="1"/>
        <a:sy n="1" d="1"/>
      </p:scale>
      <p:origin x="0" y="0"/>
    </p:cViewPr>
  </p:notesTextViewPr>
  <p:sorterViewPr>
    <p:cViewPr>
      <p:scale>
        <a:sx n="141" d="100"/>
        <a:sy n="141"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8/10/relationships/authors" Targe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omments/modernComment_121_0.xml><?xml version="1.0" encoding="utf-8"?>
<p188:cmLst xmlns:a="http://schemas.openxmlformats.org/drawingml/2006/main" xmlns:r="http://schemas.openxmlformats.org/officeDocument/2006/relationships" xmlns:p188="http://schemas.microsoft.com/office/powerpoint/2018/8/main">
  <p188:cm id="{38484476-3F8B-1449-86BC-43EDD2AB854E}" authorId="{DD1DDF8C-1F6C-D3B8-9A71-8D4AA527FCC5}" status="resolved" created="2024-05-16T21:15:46.683">
    <pc:sldMkLst xmlns:pc="http://schemas.microsoft.com/office/powerpoint/2013/main/command">
      <pc:docMk/>
      <pc:sldMk cId="0" sldId="289"/>
    </pc:sldMkLst>
    <p188:txBody>
      <a:bodyPr/>
      <a:lstStyle/>
      <a:p>
        <a:r>
          <a:rPr lang="en-US"/>
          <a:t>Should we define?</a:t>
        </a:r>
      </a:p>
    </p188:txBody>
  </p188:cm>
</p188:cmLst>
</file>

<file path=ppt/comments/modernComment_1C0_54843E36.xml><?xml version="1.0" encoding="utf-8"?>
<p188:cmLst xmlns:a="http://schemas.openxmlformats.org/drawingml/2006/main" xmlns:r="http://schemas.openxmlformats.org/officeDocument/2006/relationships" xmlns:p188="http://schemas.microsoft.com/office/powerpoint/2018/8/main">
  <p188:cm id="{9C7D6BD5-3F7B-134F-B37F-C0DC5FF552FE}" authorId="{DD1DDF8C-1F6C-D3B8-9A71-8D4AA527FCC5}" status="resolved" created="2024-05-21T17:53:21.376">
    <pc:sldMkLst xmlns:pc="http://schemas.microsoft.com/office/powerpoint/2013/main/command">
      <pc:docMk/>
      <pc:sldMk cId="1417952822" sldId="448"/>
    </pc:sldMkLst>
    <p188:txBody>
      <a:bodyPr/>
      <a:lstStyle/>
      <a:p>
        <a:r>
          <a:rPr lang="en-US"/>
          <a:t>Maybe give full example like in the previous slides?</a:t>
        </a:r>
      </a:p>
    </p188:txBody>
  </p188:cm>
</p188:cmLst>
</file>

<file path=ppt/diagrams/_rels/data1.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5.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Instructors:</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nSpc>
              <a:spcPct val="100000"/>
            </a:lnSpc>
          </a:pPr>
          <a:r>
            <a:rPr lang="en-US" sz="2800" b="1" dirty="0"/>
            <a:t>Emilio </a:t>
          </a:r>
          <a:r>
            <a:rPr lang="en-US" sz="2800" b="1" dirty="0" err="1"/>
            <a:t>Lehoucq</a:t>
          </a:r>
          <a:endParaRPr lang="en-US" sz="2800" b="1" dirty="0"/>
        </a:p>
        <a:p>
          <a:pPr>
            <a:lnSpc>
              <a:spcPct val="100000"/>
            </a:lnSpc>
          </a:pPr>
          <a:r>
            <a:rPr lang="en-US" sz="2800" b="1" dirty="0"/>
            <a:t>Ritika Giri</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69969">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6F609B-8025-4C92-8000-C3D79CEA6AAD}"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D9507375-B52E-469A-9424-5836D731ABAF}">
      <dgm:prSet/>
      <dgm:spPr/>
      <dgm:t>
        <a:bodyPr/>
        <a:lstStyle/>
        <a:p>
          <a:r>
            <a:rPr lang="en-US" b="1"/>
            <a:t>A: </a:t>
          </a:r>
          <a:r>
            <a:rPr lang="en-US"/>
            <a:t>"\n" is an empty string</a:t>
          </a:r>
        </a:p>
      </dgm:t>
    </dgm:pt>
    <dgm:pt modelId="{7F18923B-73FB-466D-ADDB-AC3935EAFE7F}" type="parTrans" cxnId="{938B7C5D-5A1F-4C86-865C-3EA103731C7D}">
      <dgm:prSet/>
      <dgm:spPr/>
      <dgm:t>
        <a:bodyPr/>
        <a:lstStyle/>
        <a:p>
          <a:endParaRPr lang="en-US"/>
        </a:p>
      </dgm:t>
    </dgm:pt>
    <dgm:pt modelId="{6C5F5B75-7C93-4A7E-8928-3943BE7ABF32}" type="sibTrans" cxnId="{938B7C5D-5A1F-4C86-865C-3EA103731C7D}">
      <dgm:prSet/>
      <dgm:spPr/>
      <dgm:t>
        <a:bodyPr/>
        <a:lstStyle/>
        <a:p>
          <a:endParaRPr lang="en-US"/>
        </a:p>
      </dgm:t>
    </dgm:pt>
    <dgm:pt modelId="{4872C0D7-CFF7-4719-BF94-D9D83B4F0428}">
      <dgm:prSet/>
      <dgm:spPr/>
      <dgm:t>
        <a:bodyPr/>
        <a:lstStyle/>
        <a:p>
          <a:r>
            <a:rPr lang="en-US" b="1"/>
            <a:t>B: </a:t>
          </a:r>
          <a:r>
            <a:rPr lang="en-US" b="0"/>
            <a:t>(</a:t>
          </a:r>
          <a:r>
            <a:rPr lang="en-US"/>
            <a:t>TRUE &amp; FALSE) | (FALSE | TRUE)</a:t>
          </a:r>
        </a:p>
      </dgm:t>
    </dgm:pt>
    <dgm:pt modelId="{DFFEAED3-F94A-4F22-B3A3-298D9652ABB0}" type="parTrans" cxnId="{C1823312-1AA4-4A1D-ABFB-D20FA79C99DA}">
      <dgm:prSet/>
      <dgm:spPr/>
      <dgm:t>
        <a:bodyPr/>
        <a:lstStyle/>
        <a:p>
          <a:endParaRPr lang="en-US"/>
        </a:p>
      </dgm:t>
    </dgm:pt>
    <dgm:pt modelId="{1A838D53-CB45-47DB-A10D-F4EA8022BF84}" type="sibTrans" cxnId="{C1823312-1AA4-4A1D-ABFB-D20FA79C99DA}">
      <dgm:prSet/>
      <dgm:spPr/>
      <dgm:t>
        <a:bodyPr/>
        <a:lstStyle/>
        <a:p>
          <a:endParaRPr lang="en-US"/>
        </a:p>
      </dgm:t>
    </dgm:pt>
    <dgm:pt modelId="{36B61B81-C6B4-4A67-8FFC-892A21F49CD7}">
      <dgm:prSet/>
      <dgm:spPr/>
      <dgm:t>
        <a:bodyPr/>
        <a:lstStyle/>
        <a:p>
          <a:r>
            <a:rPr lang="en-US" b="1"/>
            <a:t>C: </a:t>
          </a:r>
          <a:r>
            <a:rPr lang="en-US"/>
            <a:t>TRUE == 1</a:t>
          </a:r>
        </a:p>
      </dgm:t>
    </dgm:pt>
    <dgm:pt modelId="{65650911-B56A-4340-ACBE-F4A05AC199B9}" type="parTrans" cxnId="{01DA1D4E-B994-42F5-B735-B3F806EAD115}">
      <dgm:prSet/>
      <dgm:spPr/>
      <dgm:t>
        <a:bodyPr/>
        <a:lstStyle/>
        <a:p>
          <a:endParaRPr lang="en-US"/>
        </a:p>
      </dgm:t>
    </dgm:pt>
    <dgm:pt modelId="{59E38D39-0F09-411B-8D91-55675EE1FB83}" type="sibTrans" cxnId="{01DA1D4E-B994-42F5-B735-B3F806EAD115}">
      <dgm:prSet/>
      <dgm:spPr/>
      <dgm:t>
        <a:bodyPr/>
        <a:lstStyle/>
        <a:p>
          <a:endParaRPr lang="en-US"/>
        </a:p>
      </dgm:t>
    </dgm:pt>
    <dgm:pt modelId="{60E1CAD6-86C5-4EE1-B402-292B2B8AFE99}">
      <dgm:prSet/>
      <dgm:spPr/>
      <dgm:t>
        <a:bodyPr/>
        <a:lstStyle/>
        <a:p>
          <a:r>
            <a:rPr lang="en-US" b="1"/>
            <a:t>D: </a:t>
          </a:r>
          <a:r>
            <a:rPr lang="en-US"/>
            <a:t>“Dog” == “dog”</a:t>
          </a:r>
        </a:p>
      </dgm:t>
    </dgm:pt>
    <dgm:pt modelId="{4B113DEE-F297-47C0-B73C-A8A785693F8D}" type="parTrans" cxnId="{C6F2337A-E955-4792-A2F7-4E89994C563F}">
      <dgm:prSet/>
      <dgm:spPr/>
      <dgm:t>
        <a:bodyPr/>
        <a:lstStyle/>
        <a:p>
          <a:endParaRPr lang="en-US"/>
        </a:p>
      </dgm:t>
    </dgm:pt>
    <dgm:pt modelId="{943E86E4-2A6C-4B78-86C8-1B198DA327EC}" type="sibTrans" cxnId="{C6F2337A-E955-4792-A2F7-4E89994C563F}">
      <dgm:prSet/>
      <dgm:spPr/>
      <dgm:t>
        <a:bodyPr/>
        <a:lstStyle/>
        <a:p>
          <a:endParaRPr lang="en-US"/>
        </a:p>
      </dgm:t>
    </dgm:pt>
    <dgm:pt modelId="{1CCD53A8-47D4-46F6-B040-5395FB8EFCCC}">
      <dgm:prSet/>
      <dgm:spPr/>
      <dgm:t>
        <a:bodyPr/>
        <a:lstStyle/>
        <a:p>
          <a:r>
            <a:rPr lang="en-US" b="1"/>
            <a:t>E: </a:t>
          </a:r>
          <a:r>
            <a:rPr lang="en-US" b="0"/>
            <a:t>"this is a valid character data'</a:t>
          </a:r>
        </a:p>
      </dgm:t>
    </dgm:pt>
    <dgm:pt modelId="{0B07D341-3E34-4E93-AD0F-7A7D3F9772F6}" type="parTrans" cxnId="{B67D0673-F0F9-44C5-B6D7-C36835C8CF9E}">
      <dgm:prSet/>
      <dgm:spPr/>
      <dgm:t>
        <a:bodyPr/>
        <a:lstStyle/>
        <a:p>
          <a:endParaRPr lang="en-US"/>
        </a:p>
      </dgm:t>
    </dgm:pt>
    <dgm:pt modelId="{C63CFCB7-DF03-4DB1-AC17-C853D70F84F9}" type="sibTrans" cxnId="{B67D0673-F0F9-44C5-B6D7-C36835C8CF9E}">
      <dgm:prSet/>
      <dgm:spPr/>
      <dgm:t>
        <a:bodyPr/>
        <a:lstStyle/>
        <a:p>
          <a:endParaRPr lang="en-US"/>
        </a:p>
      </dgm:t>
    </dgm:pt>
    <dgm:pt modelId="{79FE6D62-6DF2-42C2-AA15-2655CADCBDB9}">
      <dgm:prSet/>
      <dgm:spPr/>
      <dgm:t>
        <a:bodyPr/>
        <a:lstStyle/>
        <a:p>
          <a:r>
            <a:rPr lang="en-US" b="1"/>
            <a:t>F: </a:t>
          </a:r>
          <a:r>
            <a:rPr lang="en-US" b="0"/>
            <a:t>The value false can be represented as: FALSE, F, or false</a:t>
          </a:r>
          <a:endParaRPr lang="en-US"/>
        </a:p>
      </dgm:t>
    </dgm:pt>
    <dgm:pt modelId="{4724ABCA-E95D-4A93-837C-7B5ADFB4AFDB}" type="parTrans" cxnId="{64A1BE5B-6592-4FE1-8213-F487ECE53B9C}">
      <dgm:prSet/>
      <dgm:spPr/>
      <dgm:t>
        <a:bodyPr/>
        <a:lstStyle/>
        <a:p>
          <a:endParaRPr lang="en-US"/>
        </a:p>
      </dgm:t>
    </dgm:pt>
    <dgm:pt modelId="{3B6FBF86-51EC-47CC-8012-A61111834D43}" type="sibTrans" cxnId="{64A1BE5B-6592-4FE1-8213-F487ECE53B9C}">
      <dgm:prSet/>
      <dgm:spPr/>
      <dgm:t>
        <a:bodyPr/>
        <a:lstStyle/>
        <a:p>
          <a:endParaRPr lang="en-US"/>
        </a:p>
      </dgm:t>
    </dgm:pt>
    <dgm:pt modelId="{5CCD9127-32B7-DB4A-A33D-7A58AC782A27}" type="pres">
      <dgm:prSet presAssocID="{3D6F609B-8025-4C92-8000-C3D79CEA6AAD}" presName="linear" presStyleCnt="0">
        <dgm:presLayoutVars>
          <dgm:animLvl val="lvl"/>
          <dgm:resizeHandles val="exact"/>
        </dgm:presLayoutVars>
      </dgm:prSet>
      <dgm:spPr/>
    </dgm:pt>
    <dgm:pt modelId="{67E06A66-4DAE-FD45-9BD8-7318DC6B10ED}" type="pres">
      <dgm:prSet presAssocID="{D9507375-B52E-469A-9424-5836D731ABAF}" presName="parentText" presStyleLbl="node1" presStyleIdx="0" presStyleCnt="6">
        <dgm:presLayoutVars>
          <dgm:chMax val="0"/>
          <dgm:bulletEnabled val="1"/>
        </dgm:presLayoutVars>
      </dgm:prSet>
      <dgm:spPr/>
    </dgm:pt>
    <dgm:pt modelId="{501667CD-D59E-844A-A159-70D89B21DB88}" type="pres">
      <dgm:prSet presAssocID="{6C5F5B75-7C93-4A7E-8928-3943BE7ABF32}" presName="spacer" presStyleCnt="0"/>
      <dgm:spPr/>
    </dgm:pt>
    <dgm:pt modelId="{09CB9222-16AE-764F-84EF-960E4D1FB448}" type="pres">
      <dgm:prSet presAssocID="{4872C0D7-CFF7-4719-BF94-D9D83B4F0428}" presName="parentText" presStyleLbl="node1" presStyleIdx="1" presStyleCnt="6">
        <dgm:presLayoutVars>
          <dgm:chMax val="0"/>
          <dgm:bulletEnabled val="1"/>
        </dgm:presLayoutVars>
      </dgm:prSet>
      <dgm:spPr/>
    </dgm:pt>
    <dgm:pt modelId="{2F1B2AA1-47DF-FA47-A2E2-F1C250051D84}" type="pres">
      <dgm:prSet presAssocID="{1A838D53-CB45-47DB-A10D-F4EA8022BF84}" presName="spacer" presStyleCnt="0"/>
      <dgm:spPr/>
    </dgm:pt>
    <dgm:pt modelId="{E18BEB1C-AB8E-E845-9C0D-3577DAE3EA15}" type="pres">
      <dgm:prSet presAssocID="{36B61B81-C6B4-4A67-8FFC-892A21F49CD7}" presName="parentText" presStyleLbl="node1" presStyleIdx="2" presStyleCnt="6">
        <dgm:presLayoutVars>
          <dgm:chMax val="0"/>
          <dgm:bulletEnabled val="1"/>
        </dgm:presLayoutVars>
      </dgm:prSet>
      <dgm:spPr/>
    </dgm:pt>
    <dgm:pt modelId="{AB74B1EF-E615-EC40-ABCA-36A11120A833}" type="pres">
      <dgm:prSet presAssocID="{59E38D39-0F09-411B-8D91-55675EE1FB83}" presName="spacer" presStyleCnt="0"/>
      <dgm:spPr/>
    </dgm:pt>
    <dgm:pt modelId="{858854F6-D7CE-6C4C-9460-ED54EFD8804E}" type="pres">
      <dgm:prSet presAssocID="{60E1CAD6-86C5-4EE1-B402-292B2B8AFE99}" presName="parentText" presStyleLbl="node1" presStyleIdx="3" presStyleCnt="6">
        <dgm:presLayoutVars>
          <dgm:chMax val="0"/>
          <dgm:bulletEnabled val="1"/>
        </dgm:presLayoutVars>
      </dgm:prSet>
      <dgm:spPr/>
    </dgm:pt>
    <dgm:pt modelId="{30682D6A-130C-2049-B862-DF641D0F54F7}" type="pres">
      <dgm:prSet presAssocID="{943E86E4-2A6C-4B78-86C8-1B198DA327EC}" presName="spacer" presStyleCnt="0"/>
      <dgm:spPr/>
    </dgm:pt>
    <dgm:pt modelId="{F4687A1C-CDF8-F349-860E-81384934A92D}" type="pres">
      <dgm:prSet presAssocID="{1CCD53A8-47D4-46F6-B040-5395FB8EFCCC}" presName="parentText" presStyleLbl="node1" presStyleIdx="4" presStyleCnt="6">
        <dgm:presLayoutVars>
          <dgm:chMax val="0"/>
          <dgm:bulletEnabled val="1"/>
        </dgm:presLayoutVars>
      </dgm:prSet>
      <dgm:spPr/>
    </dgm:pt>
    <dgm:pt modelId="{B900F2B3-377E-6647-874A-7C89D1A7C561}" type="pres">
      <dgm:prSet presAssocID="{C63CFCB7-DF03-4DB1-AC17-C853D70F84F9}" presName="spacer" presStyleCnt="0"/>
      <dgm:spPr/>
    </dgm:pt>
    <dgm:pt modelId="{4A609820-6424-C544-81C6-D626696C7445}" type="pres">
      <dgm:prSet presAssocID="{79FE6D62-6DF2-42C2-AA15-2655CADCBDB9}" presName="parentText" presStyleLbl="node1" presStyleIdx="5" presStyleCnt="6">
        <dgm:presLayoutVars>
          <dgm:chMax val="0"/>
          <dgm:bulletEnabled val="1"/>
        </dgm:presLayoutVars>
      </dgm:prSet>
      <dgm:spPr/>
    </dgm:pt>
  </dgm:ptLst>
  <dgm:cxnLst>
    <dgm:cxn modelId="{C1823312-1AA4-4A1D-ABFB-D20FA79C99DA}" srcId="{3D6F609B-8025-4C92-8000-C3D79CEA6AAD}" destId="{4872C0D7-CFF7-4719-BF94-D9D83B4F0428}" srcOrd="1" destOrd="0" parTransId="{DFFEAED3-F94A-4F22-B3A3-298D9652ABB0}" sibTransId="{1A838D53-CB45-47DB-A10D-F4EA8022BF84}"/>
    <dgm:cxn modelId="{01DA1D4E-B994-42F5-B735-B3F806EAD115}" srcId="{3D6F609B-8025-4C92-8000-C3D79CEA6AAD}" destId="{36B61B81-C6B4-4A67-8FFC-892A21F49CD7}" srcOrd="2" destOrd="0" parTransId="{65650911-B56A-4340-ACBE-F4A05AC199B9}" sibTransId="{59E38D39-0F09-411B-8D91-55675EE1FB83}"/>
    <dgm:cxn modelId="{64A1BE5B-6592-4FE1-8213-F487ECE53B9C}" srcId="{3D6F609B-8025-4C92-8000-C3D79CEA6AAD}" destId="{79FE6D62-6DF2-42C2-AA15-2655CADCBDB9}" srcOrd="5" destOrd="0" parTransId="{4724ABCA-E95D-4A93-837C-7B5ADFB4AFDB}" sibTransId="{3B6FBF86-51EC-47CC-8012-A61111834D43}"/>
    <dgm:cxn modelId="{938B7C5D-5A1F-4C86-865C-3EA103731C7D}" srcId="{3D6F609B-8025-4C92-8000-C3D79CEA6AAD}" destId="{D9507375-B52E-469A-9424-5836D731ABAF}" srcOrd="0" destOrd="0" parTransId="{7F18923B-73FB-466D-ADDB-AC3935EAFE7F}" sibTransId="{6C5F5B75-7C93-4A7E-8928-3943BE7ABF32}"/>
    <dgm:cxn modelId="{B67D0673-F0F9-44C5-B6D7-C36835C8CF9E}" srcId="{3D6F609B-8025-4C92-8000-C3D79CEA6AAD}" destId="{1CCD53A8-47D4-46F6-B040-5395FB8EFCCC}" srcOrd="4" destOrd="0" parTransId="{0B07D341-3E34-4E93-AD0F-7A7D3F9772F6}" sibTransId="{C63CFCB7-DF03-4DB1-AC17-C853D70F84F9}"/>
    <dgm:cxn modelId="{C6F2337A-E955-4792-A2F7-4E89994C563F}" srcId="{3D6F609B-8025-4C92-8000-C3D79CEA6AAD}" destId="{60E1CAD6-86C5-4EE1-B402-292B2B8AFE99}" srcOrd="3" destOrd="0" parTransId="{4B113DEE-F297-47C0-B73C-A8A785693F8D}" sibTransId="{943E86E4-2A6C-4B78-86C8-1B198DA327EC}"/>
    <dgm:cxn modelId="{66EFB49C-D1EC-4849-ADE7-A14814F2A7D7}" type="presOf" srcId="{60E1CAD6-86C5-4EE1-B402-292B2B8AFE99}" destId="{858854F6-D7CE-6C4C-9460-ED54EFD8804E}" srcOrd="0" destOrd="0" presId="urn:microsoft.com/office/officeart/2005/8/layout/vList2"/>
    <dgm:cxn modelId="{D2693DB7-7A52-8E44-AEBA-A327862186C5}" type="presOf" srcId="{4872C0D7-CFF7-4719-BF94-D9D83B4F0428}" destId="{09CB9222-16AE-764F-84EF-960E4D1FB448}" srcOrd="0" destOrd="0" presId="urn:microsoft.com/office/officeart/2005/8/layout/vList2"/>
    <dgm:cxn modelId="{1B2CB9B9-743C-0147-9BC4-F7051D99AAEB}" type="presOf" srcId="{1CCD53A8-47D4-46F6-B040-5395FB8EFCCC}" destId="{F4687A1C-CDF8-F349-860E-81384934A92D}" srcOrd="0" destOrd="0" presId="urn:microsoft.com/office/officeart/2005/8/layout/vList2"/>
    <dgm:cxn modelId="{3E1F7EC7-4893-3645-9D75-9D615D8E73D2}" type="presOf" srcId="{3D6F609B-8025-4C92-8000-C3D79CEA6AAD}" destId="{5CCD9127-32B7-DB4A-A33D-7A58AC782A27}" srcOrd="0" destOrd="0" presId="urn:microsoft.com/office/officeart/2005/8/layout/vList2"/>
    <dgm:cxn modelId="{1E1960DF-CBB7-8542-8EB1-A346D38098EC}" type="presOf" srcId="{36B61B81-C6B4-4A67-8FFC-892A21F49CD7}" destId="{E18BEB1C-AB8E-E845-9C0D-3577DAE3EA15}" srcOrd="0" destOrd="0" presId="urn:microsoft.com/office/officeart/2005/8/layout/vList2"/>
    <dgm:cxn modelId="{786405E2-0DAF-EF43-9C12-FEF508C8E8B2}" type="presOf" srcId="{D9507375-B52E-469A-9424-5836D731ABAF}" destId="{67E06A66-4DAE-FD45-9BD8-7318DC6B10ED}" srcOrd="0" destOrd="0" presId="urn:microsoft.com/office/officeart/2005/8/layout/vList2"/>
    <dgm:cxn modelId="{8611F4F5-4DB8-FE47-8F74-A297446DD6A2}" type="presOf" srcId="{79FE6D62-6DF2-42C2-AA15-2655CADCBDB9}" destId="{4A609820-6424-C544-81C6-D626696C7445}" srcOrd="0" destOrd="0" presId="urn:microsoft.com/office/officeart/2005/8/layout/vList2"/>
    <dgm:cxn modelId="{FC787A03-5C79-5A4D-8530-351816D54C9F}" type="presParOf" srcId="{5CCD9127-32B7-DB4A-A33D-7A58AC782A27}" destId="{67E06A66-4DAE-FD45-9BD8-7318DC6B10ED}" srcOrd="0" destOrd="0" presId="urn:microsoft.com/office/officeart/2005/8/layout/vList2"/>
    <dgm:cxn modelId="{A53216CF-6636-4B41-BA59-490E5407D031}" type="presParOf" srcId="{5CCD9127-32B7-DB4A-A33D-7A58AC782A27}" destId="{501667CD-D59E-844A-A159-70D89B21DB88}" srcOrd="1" destOrd="0" presId="urn:microsoft.com/office/officeart/2005/8/layout/vList2"/>
    <dgm:cxn modelId="{8BAAFE5F-DF8B-134C-BFA0-36EB8E69571F}" type="presParOf" srcId="{5CCD9127-32B7-DB4A-A33D-7A58AC782A27}" destId="{09CB9222-16AE-764F-84EF-960E4D1FB448}" srcOrd="2" destOrd="0" presId="urn:microsoft.com/office/officeart/2005/8/layout/vList2"/>
    <dgm:cxn modelId="{63A25164-A6DA-4946-8112-466564B712C4}" type="presParOf" srcId="{5CCD9127-32B7-DB4A-A33D-7A58AC782A27}" destId="{2F1B2AA1-47DF-FA47-A2E2-F1C250051D84}" srcOrd="3" destOrd="0" presId="urn:microsoft.com/office/officeart/2005/8/layout/vList2"/>
    <dgm:cxn modelId="{BD169D8D-9F03-A84D-8C12-6ED4E8A50283}" type="presParOf" srcId="{5CCD9127-32B7-DB4A-A33D-7A58AC782A27}" destId="{E18BEB1C-AB8E-E845-9C0D-3577DAE3EA15}" srcOrd="4" destOrd="0" presId="urn:microsoft.com/office/officeart/2005/8/layout/vList2"/>
    <dgm:cxn modelId="{85D63810-E880-D74E-A56A-B507F533B243}" type="presParOf" srcId="{5CCD9127-32B7-DB4A-A33D-7A58AC782A27}" destId="{AB74B1EF-E615-EC40-ABCA-36A11120A833}" srcOrd="5" destOrd="0" presId="urn:microsoft.com/office/officeart/2005/8/layout/vList2"/>
    <dgm:cxn modelId="{33D043A5-76AA-0643-AE9D-67A8EA2A7FE2}" type="presParOf" srcId="{5CCD9127-32B7-DB4A-A33D-7A58AC782A27}" destId="{858854F6-D7CE-6C4C-9460-ED54EFD8804E}" srcOrd="6" destOrd="0" presId="urn:microsoft.com/office/officeart/2005/8/layout/vList2"/>
    <dgm:cxn modelId="{6AA1E6A8-6B81-7A4C-B400-F35BC9F2762F}" type="presParOf" srcId="{5CCD9127-32B7-DB4A-A33D-7A58AC782A27}" destId="{30682D6A-130C-2049-B862-DF641D0F54F7}" srcOrd="7" destOrd="0" presId="urn:microsoft.com/office/officeart/2005/8/layout/vList2"/>
    <dgm:cxn modelId="{C3C7651F-5FD8-DF4E-8743-049196B4A35F}" type="presParOf" srcId="{5CCD9127-32B7-DB4A-A33D-7A58AC782A27}" destId="{F4687A1C-CDF8-F349-860E-81384934A92D}" srcOrd="8" destOrd="0" presId="urn:microsoft.com/office/officeart/2005/8/layout/vList2"/>
    <dgm:cxn modelId="{9EE5A891-9221-E64E-8450-065CDCD7247B}" type="presParOf" srcId="{5CCD9127-32B7-DB4A-A33D-7A58AC782A27}" destId="{B900F2B3-377E-6647-874A-7C89D1A7C561}" srcOrd="9" destOrd="0" presId="urn:microsoft.com/office/officeart/2005/8/layout/vList2"/>
    <dgm:cxn modelId="{3630A9AF-CC02-5946-9997-BF358F4B725D}" type="presParOf" srcId="{5CCD9127-32B7-DB4A-A33D-7A58AC782A27}" destId="{4A609820-6424-C544-81C6-D626696C744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rgbClr val="FFD900"/>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FD900"/>
        </a:solidFill>
      </dgm:spPr>
      <dgm:t>
        <a:bodyPr/>
        <a:lstStyle/>
        <a:p>
          <a:r>
            <a:rPr lang="en-US" b="1" dirty="0">
              <a:solidFill>
                <a:schemeClr val="tx1"/>
              </a:solidFill>
            </a:rPr>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FD900"/>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rgbClr val="FFD900"/>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chemeClr val="accent3">
            <a:lumMod val="40000"/>
            <a:lumOff val="60000"/>
          </a:schemeClr>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a:solidFill>
          <a:srgbClr val="FFD900"/>
        </a:solidFill>
      </dgm:spPr>
      <dgm:t>
        <a:bodyPr/>
        <a:lstStyle/>
        <a:p>
          <a:r>
            <a:rPr lang="en-US" b="1" dirty="0">
              <a:solidFill>
                <a:schemeClr val="tx1"/>
              </a:solidFill>
            </a:rPr>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chemeClr val="accent2">
            <a:lumMod val="40000"/>
            <a:lumOff val="60000"/>
            <a:alpha val="69121"/>
          </a:schemeClr>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a:solidFill>
          <a:srgbClr val="FFC000">
            <a:alpha val="68288"/>
          </a:srgbClr>
        </a:solidFill>
      </dgm:spPr>
      <dgm:t>
        <a:bodyPr/>
        <a:lstStyle/>
        <a:p>
          <a:r>
            <a:rPr lang="en-US" b="1" dirty="0">
              <a:solidFill>
                <a:schemeClr val="tx1"/>
              </a:solidFill>
            </a:rPr>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336314-94A4-4419-A964-444F9FE1434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9E9CC63E-630F-4DA0-BAC1-876838DB5346}">
      <dgm:prSet/>
      <dgm:spPr/>
      <dgm:t>
        <a:bodyPr/>
        <a:lstStyle/>
        <a:p>
          <a:r>
            <a:rPr lang="en-US"/>
            <a:t>Please be ready to start at 9:30am. We have a lot to cover! ⏰</a:t>
          </a:r>
        </a:p>
      </dgm:t>
    </dgm:pt>
    <dgm:pt modelId="{C668D2AA-EDC5-4D73-B969-60EE82D6087A}" type="parTrans" cxnId="{E3FBDFD4-54BD-4199-ADBF-8CB4302E00A4}">
      <dgm:prSet/>
      <dgm:spPr/>
      <dgm:t>
        <a:bodyPr/>
        <a:lstStyle/>
        <a:p>
          <a:endParaRPr lang="en-US"/>
        </a:p>
      </dgm:t>
    </dgm:pt>
    <dgm:pt modelId="{6B4B1E23-5F0E-4A83-B001-0861A0E3ECC1}" type="sibTrans" cxnId="{E3FBDFD4-54BD-4199-ADBF-8CB4302E00A4}">
      <dgm:prSet/>
      <dgm:spPr/>
      <dgm:t>
        <a:bodyPr/>
        <a:lstStyle/>
        <a:p>
          <a:endParaRPr lang="en-US"/>
        </a:p>
      </dgm:t>
    </dgm:pt>
    <dgm:pt modelId="{9B5DC630-1BE0-4373-99F4-34C460F5F426}">
      <dgm:prSet/>
      <dgm:spPr/>
      <dgm:t>
        <a:bodyPr/>
        <a:lstStyle/>
        <a:p>
          <a:r>
            <a:rPr lang="en-US"/>
            <a:t>9:30am – 12pm: morning session</a:t>
          </a:r>
        </a:p>
      </dgm:t>
    </dgm:pt>
    <dgm:pt modelId="{A782B8DC-EB95-44FB-89A6-BDBCE7992C14}" type="parTrans" cxnId="{BD741C74-0F67-4A20-A095-A1B27C28144F}">
      <dgm:prSet/>
      <dgm:spPr/>
      <dgm:t>
        <a:bodyPr/>
        <a:lstStyle/>
        <a:p>
          <a:endParaRPr lang="en-US"/>
        </a:p>
      </dgm:t>
    </dgm:pt>
    <dgm:pt modelId="{112880D5-E45F-4FE0-9009-AA89CC351454}" type="sibTrans" cxnId="{BD741C74-0F67-4A20-A095-A1B27C28144F}">
      <dgm:prSet/>
      <dgm:spPr/>
      <dgm:t>
        <a:bodyPr/>
        <a:lstStyle/>
        <a:p>
          <a:endParaRPr lang="en-US"/>
        </a:p>
      </dgm:t>
    </dgm:pt>
    <dgm:pt modelId="{1D3C7F1C-3F22-4857-A2C3-ADA421512C53}">
      <dgm:prSet/>
      <dgm:spPr/>
      <dgm:t>
        <a:bodyPr/>
        <a:lstStyle/>
        <a:p>
          <a:r>
            <a:rPr lang="en-US"/>
            <a:t>12pm – 1pm: lunch and nap!</a:t>
          </a:r>
        </a:p>
      </dgm:t>
    </dgm:pt>
    <dgm:pt modelId="{8FAE3681-D630-4357-8C70-8855CBFAEEA5}" type="parTrans" cxnId="{A3EC21A8-02ED-4B07-B07E-EC7C495C8AFD}">
      <dgm:prSet/>
      <dgm:spPr/>
      <dgm:t>
        <a:bodyPr/>
        <a:lstStyle/>
        <a:p>
          <a:endParaRPr lang="en-US"/>
        </a:p>
      </dgm:t>
    </dgm:pt>
    <dgm:pt modelId="{952B8BBE-611C-4874-9224-D7010D5B3974}" type="sibTrans" cxnId="{A3EC21A8-02ED-4B07-B07E-EC7C495C8AFD}">
      <dgm:prSet/>
      <dgm:spPr/>
      <dgm:t>
        <a:bodyPr/>
        <a:lstStyle/>
        <a:p>
          <a:endParaRPr lang="en-US"/>
        </a:p>
      </dgm:t>
    </dgm:pt>
    <dgm:pt modelId="{8C32207D-58D9-42A7-803A-FE93AF8B0BC9}">
      <dgm:prSet/>
      <dgm:spPr/>
      <dgm:t>
        <a:bodyPr/>
        <a:lstStyle/>
        <a:p>
          <a:r>
            <a:rPr lang="en-US"/>
            <a:t>1pm – 3:30pm: afternoon session</a:t>
          </a:r>
        </a:p>
      </dgm:t>
    </dgm:pt>
    <dgm:pt modelId="{1E85D66D-0F41-46D1-A39E-E440A5813CA0}" type="parTrans" cxnId="{CE8B830E-C2EC-4AF3-AFF5-78BAFB468192}">
      <dgm:prSet/>
      <dgm:spPr/>
      <dgm:t>
        <a:bodyPr/>
        <a:lstStyle/>
        <a:p>
          <a:endParaRPr lang="en-US"/>
        </a:p>
      </dgm:t>
    </dgm:pt>
    <dgm:pt modelId="{14029BF7-7A05-4FC4-9EC0-C70EA8D59DED}" type="sibTrans" cxnId="{CE8B830E-C2EC-4AF3-AFF5-78BAFB468192}">
      <dgm:prSet/>
      <dgm:spPr/>
      <dgm:t>
        <a:bodyPr/>
        <a:lstStyle/>
        <a:p>
          <a:endParaRPr lang="en-US"/>
        </a:p>
      </dgm:t>
    </dgm:pt>
    <dgm:pt modelId="{4BF6B148-92E4-4F3B-BD8A-D7E9F5263ABD}">
      <dgm:prSet/>
      <dgm:spPr/>
      <dgm:t>
        <a:bodyPr/>
        <a:lstStyle/>
        <a:p>
          <a:r>
            <a:rPr lang="en-US" dirty="0"/>
            <a:t>Breaks in between</a:t>
          </a:r>
        </a:p>
      </dgm:t>
    </dgm:pt>
    <dgm:pt modelId="{002E11AA-D295-4FFD-ADB5-B40CAACC423C}" type="parTrans" cxnId="{9FACE64C-A698-42FB-9A8A-0BE2DFC0F8D7}">
      <dgm:prSet/>
      <dgm:spPr/>
      <dgm:t>
        <a:bodyPr/>
        <a:lstStyle/>
        <a:p>
          <a:endParaRPr lang="en-US"/>
        </a:p>
      </dgm:t>
    </dgm:pt>
    <dgm:pt modelId="{8345D9B6-7196-479C-B28E-BEA3CD001E9E}" type="sibTrans" cxnId="{9FACE64C-A698-42FB-9A8A-0BE2DFC0F8D7}">
      <dgm:prSet/>
      <dgm:spPr/>
      <dgm:t>
        <a:bodyPr/>
        <a:lstStyle/>
        <a:p>
          <a:endParaRPr lang="en-US"/>
        </a:p>
      </dgm:t>
    </dgm:pt>
    <dgm:pt modelId="{854666ED-A46C-4D7D-A75B-A1C6CA64989C}">
      <dgm:prSet/>
      <dgm:spPr/>
      <dgm:t>
        <a:bodyPr/>
        <a:lstStyle/>
        <a:p>
          <a:r>
            <a:rPr lang="en-US"/>
            <a:t>We have coffee! Feel free to refill your cup as needed ☕️</a:t>
          </a:r>
        </a:p>
      </dgm:t>
    </dgm:pt>
    <dgm:pt modelId="{2EB0E7C5-049B-493E-995A-D6A77EA34461}" type="parTrans" cxnId="{42DFF645-FF08-4FBD-B75A-FF57BA2EAA3E}">
      <dgm:prSet/>
      <dgm:spPr/>
      <dgm:t>
        <a:bodyPr/>
        <a:lstStyle/>
        <a:p>
          <a:endParaRPr lang="en-US"/>
        </a:p>
      </dgm:t>
    </dgm:pt>
    <dgm:pt modelId="{A4FD9C12-CE82-4032-A01D-003E3BB06EFC}" type="sibTrans" cxnId="{42DFF645-FF08-4FBD-B75A-FF57BA2EAA3E}">
      <dgm:prSet/>
      <dgm:spPr/>
      <dgm:t>
        <a:bodyPr/>
        <a:lstStyle/>
        <a:p>
          <a:endParaRPr lang="en-US"/>
        </a:p>
      </dgm:t>
    </dgm:pt>
    <dgm:pt modelId="{2E836B01-E728-5A4C-BA3B-BE7E58F1B5EE}" type="pres">
      <dgm:prSet presAssocID="{2B336314-94A4-4419-A964-444F9FE1434F}" presName="diagram" presStyleCnt="0">
        <dgm:presLayoutVars>
          <dgm:dir/>
          <dgm:resizeHandles val="exact"/>
        </dgm:presLayoutVars>
      </dgm:prSet>
      <dgm:spPr/>
    </dgm:pt>
    <dgm:pt modelId="{1B5790CA-50B0-5641-A2B0-F23A674BE15A}" type="pres">
      <dgm:prSet presAssocID="{9E9CC63E-630F-4DA0-BAC1-876838DB5346}" presName="node" presStyleLbl="node1" presStyleIdx="0" presStyleCnt="6">
        <dgm:presLayoutVars>
          <dgm:bulletEnabled val="1"/>
        </dgm:presLayoutVars>
      </dgm:prSet>
      <dgm:spPr/>
    </dgm:pt>
    <dgm:pt modelId="{71AB3E08-37FF-C84D-BDFE-7233AB8E5FE1}" type="pres">
      <dgm:prSet presAssocID="{6B4B1E23-5F0E-4A83-B001-0861A0E3ECC1}" presName="sibTrans" presStyleCnt="0"/>
      <dgm:spPr/>
    </dgm:pt>
    <dgm:pt modelId="{128CE55E-D95B-FF4F-90B3-BD637CDAE203}" type="pres">
      <dgm:prSet presAssocID="{9B5DC630-1BE0-4373-99F4-34C460F5F426}" presName="node" presStyleLbl="node1" presStyleIdx="1" presStyleCnt="6">
        <dgm:presLayoutVars>
          <dgm:bulletEnabled val="1"/>
        </dgm:presLayoutVars>
      </dgm:prSet>
      <dgm:spPr/>
    </dgm:pt>
    <dgm:pt modelId="{57A29DB6-65BF-B04E-A493-4C3383F50BD5}" type="pres">
      <dgm:prSet presAssocID="{112880D5-E45F-4FE0-9009-AA89CC351454}" presName="sibTrans" presStyleCnt="0"/>
      <dgm:spPr/>
    </dgm:pt>
    <dgm:pt modelId="{DFB0F202-EF3D-C34E-A6E6-B2E39BBAF0F3}" type="pres">
      <dgm:prSet presAssocID="{1D3C7F1C-3F22-4857-A2C3-ADA421512C53}" presName="node" presStyleLbl="node1" presStyleIdx="2" presStyleCnt="6">
        <dgm:presLayoutVars>
          <dgm:bulletEnabled val="1"/>
        </dgm:presLayoutVars>
      </dgm:prSet>
      <dgm:spPr/>
    </dgm:pt>
    <dgm:pt modelId="{AC00327F-38F7-314D-BD5E-EFF316122FB5}" type="pres">
      <dgm:prSet presAssocID="{952B8BBE-611C-4874-9224-D7010D5B3974}" presName="sibTrans" presStyleCnt="0"/>
      <dgm:spPr/>
    </dgm:pt>
    <dgm:pt modelId="{A18F500C-A9AE-E44E-AE63-27A5ED0896CE}" type="pres">
      <dgm:prSet presAssocID="{8C32207D-58D9-42A7-803A-FE93AF8B0BC9}" presName="node" presStyleLbl="node1" presStyleIdx="3" presStyleCnt="6">
        <dgm:presLayoutVars>
          <dgm:bulletEnabled val="1"/>
        </dgm:presLayoutVars>
      </dgm:prSet>
      <dgm:spPr/>
    </dgm:pt>
    <dgm:pt modelId="{8FD7DBA1-E4A8-EC4E-84AF-B92610EAB392}" type="pres">
      <dgm:prSet presAssocID="{14029BF7-7A05-4FC4-9EC0-C70EA8D59DED}" presName="sibTrans" presStyleCnt="0"/>
      <dgm:spPr/>
    </dgm:pt>
    <dgm:pt modelId="{FD19E1D1-2C58-9D47-B398-04D85A860B55}" type="pres">
      <dgm:prSet presAssocID="{4BF6B148-92E4-4F3B-BD8A-D7E9F5263ABD}" presName="node" presStyleLbl="node1" presStyleIdx="4" presStyleCnt="6">
        <dgm:presLayoutVars>
          <dgm:bulletEnabled val="1"/>
        </dgm:presLayoutVars>
      </dgm:prSet>
      <dgm:spPr/>
    </dgm:pt>
    <dgm:pt modelId="{F9E65E08-8AF1-F64F-808D-F29AF40CE1EB}" type="pres">
      <dgm:prSet presAssocID="{8345D9B6-7196-479C-B28E-BEA3CD001E9E}" presName="sibTrans" presStyleCnt="0"/>
      <dgm:spPr/>
    </dgm:pt>
    <dgm:pt modelId="{3C9AA978-0614-8844-B9B3-40BF8B4A26FC}" type="pres">
      <dgm:prSet presAssocID="{854666ED-A46C-4D7D-A75B-A1C6CA64989C}" presName="node" presStyleLbl="node1" presStyleIdx="5" presStyleCnt="6">
        <dgm:presLayoutVars>
          <dgm:bulletEnabled val="1"/>
        </dgm:presLayoutVars>
      </dgm:prSet>
      <dgm:spPr/>
    </dgm:pt>
  </dgm:ptLst>
  <dgm:cxnLst>
    <dgm:cxn modelId="{5B816103-243E-E148-9B5A-AE3C0CFBD667}" type="presOf" srcId="{9E9CC63E-630F-4DA0-BAC1-876838DB5346}" destId="{1B5790CA-50B0-5641-A2B0-F23A674BE15A}" srcOrd="0" destOrd="0" presId="urn:microsoft.com/office/officeart/2005/8/layout/default"/>
    <dgm:cxn modelId="{CE8B830E-C2EC-4AF3-AFF5-78BAFB468192}" srcId="{2B336314-94A4-4419-A964-444F9FE1434F}" destId="{8C32207D-58D9-42A7-803A-FE93AF8B0BC9}" srcOrd="3" destOrd="0" parTransId="{1E85D66D-0F41-46D1-A39E-E440A5813CA0}" sibTransId="{14029BF7-7A05-4FC4-9EC0-C70EA8D59DED}"/>
    <dgm:cxn modelId="{CAB9153D-81D2-5644-A4DF-47B767AFED8A}" type="presOf" srcId="{854666ED-A46C-4D7D-A75B-A1C6CA64989C}" destId="{3C9AA978-0614-8844-B9B3-40BF8B4A26FC}" srcOrd="0" destOrd="0" presId="urn:microsoft.com/office/officeart/2005/8/layout/default"/>
    <dgm:cxn modelId="{42DFF645-FF08-4FBD-B75A-FF57BA2EAA3E}" srcId="{2B336314-94A4-4419-A964-444F9FE1434F}" destId="{854666ED-A46C-4D7D-A75B-A1C6CA64989C}" srcOrd="5" destOrd="0" parTransId="{2EB0E7C5-049B-493E-995A-D6A77EA34461}" sibTransId="{A4FD9C12-CE82-4032-A01D-003E3BB06EFC}"/>
    <dgm:cxn modelId="{9FACE64C-A698-42FB-9A8A-0BE2DFC0F8D7}" srcId="{2B336314-94A4-4419-A964-444F9FE1434F}" destId="{4BF6B148-92E4-4F3B-BD8A-D7E9F5263ABD}" srcOrd="4" destOrd="0" parTransId="{002E11AA-D295-4FFD-ADB5-B40CAACC423C}" sibTransId="{8345D9B6-7196-479C-B28E-BEA3CD001E9E}"/>
    <dgm:cxn modelId="{56E9D954-DA82-9744-B55C-7C83462B8353}" type="presOf" srcId="{4BF6B148-92E4-4F3B-BD8A-D7E9F5263ABD}" destId="{FD19E1D1-2C58-9D47-B398-04D85A860B55}" srcOrd="0" destOrd="0" presId="urn:microsoft.com/office/officeart/2005/8/layout/default"/>
    <dgm:cxn modelId="{BD741C74-0F67-4A20-A095-A1B27C28144F}" srcId="{2B336314-94A4-4419-A964-444F9FE1434F}" destId="{9B5DC630-1BE0-4373-99F4-34C460F5F426}" srcOrd="1" destOrd="0" parTransId="{A782B8DC-EB95-44FB-89A6-BDBCE7992C14}" sibTransId="{112880D5-E45F-4FE0-9009-AA89CC351454}"/>
    <dgm:cxn modelId="{BE204B8B-44DD-EF46-8692-11AC4E4B0BFE}" type="presOf" srcId="{1D3C7F1C-3F22-4857-A2C3-ADA421512C53}" destId="{DFB0F202-EF3D-C34E-A6E6-B2E39BBAF0F3}" srcOrd="0" destOrd="0" presId="urn:microsoft.com/office/officeart/2005/8/layout/default"/>
    <dgm:cxn modelId="{A3EC21A8-02ED-4B07-B07E-EC7C495C8AFD}" srcId="{2B336314-94A4-4419-A964-444F9FE1434F}" destId="{1D3C7F1C-3F22-4857-A2C3-ADA421512C53}" srcOrd="2" destOrd="0" parTransId="{8FAE3681-D630-4357-8C70-8855CBFAEEA5}" sibTransId="{952B8BBE-611C-4874-9224-D7010D5B3974}"/>
    <dgm:cxn modelId="{E3FBDFD4-54BD-4199-ADBF-8CB4302E00A4}" srcId="{2B336314-94A4-4419-A964-444F9FE1434F}" destId="{9E9CC63E-630F-4DA0-BAC1-876838DB5346}" srcOrd="0" destOrd="0" parTransId="{C668D2AA-EDC5-4D73-B969-60EE82D6087A}" sibTransId="{6B4B1E23-5F0E-4A83-B001-0861A0E3ECC1}"/>
    <dgm:cxn modelId="{5FA1ADE3-84DF-3F4C-A54D-672B5AD729FB}" type="presOf" srcId="{9B5DC630-1BE0-4373-99F4-34C460F5F426}" destId="{128CE55E-D95B-FF4F-90B3-BD637CDAE203}" srcOrd="0" destOrd="0" presId="urn:microsoft.com/office/officeart/2005/8/layout/default"/>
    <dgm:cxn modelId="{9A7FF2E9-F667-5840-8BC8-927D914D800C}" type="presOf" srcId="{2B336314-94A4-4419-A964-444F9FE1434F}" destId="{2E836B01-E728-5A4C-BA3B-BE7E58F1B5EE}" srcOrd="0" destOrd="0" presId="urn:microsoft.com/office/officeart/2005/8/layout/default"/>
    <dgm:cxn modelId="{F91EBCEA-E28B-C145-AE0C-AC175E4A0691}" type="presOf" srcId="{8C32207D-58D9-42A7-803A-FE93AF8B0BC9}" destId="{A18F500C-A9AE-E44E-AE63-27A5ED0896CE}" srcOrd="0" destOrd="0" presId="urn:microsoft.com/office/officeart/2005/8/layout/default"/>
    <dgm:cxn modelId="{18EE6424-C05C-9E43-A026-6E01C23517A9}" type="presParOf" srcId="{2E836B01-E728-5A4C-BA3B-BE7E58F1B5EE}" destId="{1B5790CA-50B0-5641-A2B0-F23A674BE15A}" srcOrd="0" destOrd="0" presId="urn:microsoft.com/office/officeart/2005/8/layout/default"/>
    <dgm:cxn modelId="{B1BDA445-3509-DA45-A01E-D823DA40B1D6}" type="presParOf" srcId="{2E836B01-E728-5A4C-BA3B-BE7E58F1B5EE}" destId="{71AB3E08-37FF-C84D-BDFE-7233AB8E5FE1}" srcOrd="1" destOrd="0" presId="urn:microsoft.com/office/officeart/2005/8/layout/default"/>
    <dgm:cxn modelId="{2B7C4F63-3F2E-7440-AB19-8FCE4301D5C1}" type="presParOf" srcId="{2E836B01-E728-5A4C-BA3B-BE7E58F1B5EE}" destId="{128CE55E-D95B-FF4F-90B3-BD637CDAE203}" srcOrd="2" destOrd="0" presId="urn:microsoft.com/office/officeart/2005/8/layout/default"/>
    <dgm:cxn modelId="{6A923023-D7A2-7743-BFA4-C48D5777DB48}" type="presParOf" srcId="{2E836B01-E728-5A4C-BA3B-BE7E58F1B5EE}" destId="{57A29DB6-65BF-B04E-A493-4C3383F50BD5}" srcOrd="3" destOrd="0" presId="urn:microsoft.com/office/officeart/2005/8/layout/default"/>
    <dgm:cxn modelId="{8E73A793-8ADA-304A-B0D9-2158538FBD13}" type="presParOf" srcId="{2E836B01-E728-5A4C-BA3B-BE7E58F1B5EE}" destId="{DFB0F202-EF3D-C34E-A6E6-B2E39BBAF0F3}" srcOrd="4" destOrd="0" presId="urn:microsoft.com/office/officeart/2005/8/layout/default"/>
    <dgm:cxn modelId="{4AAC4DBA-7FFB-EE44-B403-896D3AA7F518}" type="presParOf" srcId="{2E836B01-E728-5A4C-BA3B-BE7E58F1B5EE}" destId="{AC00327F-38F7-314D-BD5E-EFF316122FB5}" srcOrd="5" destOrd="0" presId="urn:microsoft.com/office/officeart/2005/8/layout/default"/>
    <dgm:cxn modelId="{CF6D0693-6F94-8C47-9E04-CD36FA520978}" type="presParOf" srcId="{2E836B01-E728-5A4C-BA3B-BE7E58F1B5EE}" destId="{A18F500C-A9AE-E44E-AE63-27A5ED0896CE}" srcOrd="6" destOrd="0" presId="urn:microsoft.com/office/officeart/2005/8/layout/default"/>
    <dgm:cxn modelId="{62DED3A9-05FE-944F-BAF8-C2284E8F8773}" type="presParOf" srcId="{2E836B01-E728-5A4C-BA3B-BE7E58F1B5EE}" destId="{8FD7DBA1-E4A8-EC4E-84AF-B92610EAB392}" srcOrd="7" destOrd="0" presId="urn:microsoft.com/office/officeart/2005/8/layout/default"/>
    <dgm:cxn modelId="{4B5E6DE7-0778-7348-B8F6-2EC7E445D3B1}" type="presParOf" srcId="{2E836B01-E728-5A4C-BA3B-BE7E58F1B5EE}" destId="{FD19E1D1-2C58-9D47-B398-04D85A860B55}" srcOrd="8" destOrd="0" presId="urn:microsoft.com/office/officeart/2005/8/layout/default"/>
    <dgm:cxn modelId="{50542802-5E0E-2540-A4F3-1BFCBA58062F}" type="presParOf" srcId="{2E836B01-E728-5A4C-BA3B-BE7E58F1B5EE}" destId="{F9E65E08-8AF1-F64F-808D-F29AF40CE1EB}" srcOrd="9" destOrd="0" presId="urn:microsoft.com/office/officeart/2005/8/layout/default"/>
    <dgm:cxn modelId="{A853AE11-6499-1D42-9DF1-73E90CF91C92}" type="presParOf" srcId="{2E836B01-E728-5A4C-BA3B-BE7E58F1B5EE}" destId="{3C9AA978-0614-8844-B9B3-40BF8B4A26F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04C68-8E68-40CD-96C7-8B6580A19592}"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E6F91F38-1A97-4819-8BC3-E908EAAFF0C8}">
      <dgm:prSet custT="1"/>
      <dgm:spPr/>
      <dgm:t>
        <a:bodyPr/>
        <a:lstStyle/>
        <a:p>
          <a:r>
            <a:rPr lang="en-US" sz="2600" dirty="0"/>
            <a:t>Learning concepts that you need for R </a:t>
          </a:r>
        </a:p>
        <a:p>
          <a:r>
            <a:rPr lang="en-US" sz="2000" dirty="0"/>
            <a:t>(some of which also apply to other programming languages) </a:t>
          </a:r>
        </a:p>
      </dgm:t>
    </dgm:pt>
    <dgm:pt modelId="{E55E17CA-E665-40E2-B40D-CCC42EFCA367}" type="parTrans" cxnId="{4908BE8A-B61D-4DD5-A7A8-3DE6C0DB7BD9}">
      <dgm:prSet/>
      <dgm:spPr/>
      <dgm:t>
        <a:bodyPr/>
        <a:lstStyle/>
        <a:p>
          <a:endParaRPr lang="en-US"/>
        </a:p>
      </dgm:t>
    </dgm:pt>
    <dgm:pt modelId="{451ECF30-3802-470E-856B-9CDE347113F2}" type="sibTrans" cxnId="{4908BE8A-B61D-4DD5-A7A8-3DE6C0DB7BD9}">
      <dgm:prSet phldrT="1" phldr="0"/>
      <dgm:spPr/>
      <dgm:t>
        <a:bodyPr/>
        <a:lstStyle/>
        <a:p>
          <a:r>
            <a:rPr lang="en-US"/>
            <a:t>1</a:t>
          </a:r>
        </a:p>
      </dgm:t>
    </dgm:pt>
    <dgm:pt modelId="{2DBFC6ED-3E5E-45C0-BE85-D6F3DE36B99B}">
      <dgm:prSet/>
      <dgm:spPr/>
      <dgm:t>
        <a:bodyPr/>
        <a:lstStyle/>
        <a:p>
          <a:r>
            <a:rPr lang="en-US" dirty="0"/>
            <a:t>Getting to know R and RStudio</a:t>
          </a:r>
        </a:p>
      </dgm:t>
    </dgm:pt>
    <dgm:pt modelId="{1866898E-8E6E-4586-AA23-74DACE227D0C}" type="parTrans" cxnId="{A44E2CAF-1B3F-4BCD-B9DB-08E22394224A}">
      <dgm:prSet/>
      <dgm:spPr/>
      <dgm:t>
        <a:bodyPr/>
        <a:lstStyle/>
        <a:p>
          <a:endParaRPr lang="en-US"/>
        </a:p>
      </dgm:t>
    </dgm:pt>
    <dgm:pt modelId="{676C5A7F-A311-46F9-9D16-5BFD5FD556AA}" type="sibTrans" cxnId="{A44E2CAF-1B3F-4BCD-B9DB-08E22394224A}">
      <dgm:prSet phldrT="2" phldr="0"/>
      <dgm:spPr/>
      <dgm:t>
        <a:bodyPr/>
        <a:lstStyle/>
        <a:p>
          <a:r>
            <a:rPr lang="en-US"/>
            <a:t>2</a:t>
          </a:r>
        </a:p>
      </dgm:t>
    </dgm:pt>
    <dgm:pt modelId="{7D33F90E-BE8A-1F48-AE70-C683F38D4663}" type="pres">
      <dgm:prSet presAssocID="{81E04C68-8E68-40CD-96C7-8B6580A19592}" presName="Name0" presStyleCnt="0">
        <dgm:presLayoutVars>
          <dgm:animLvl val="lvl"/>
          <dgm:resizeHandles val="exact"/>
        </dgm:presLayoutVars>
      </dgm:prSet>
      <dgm:spPr/>
    </dgm:pt>
    <dgm:pt modelId="{9DB2B697-8A89-A144-9CCE-CE73C52E46FF}" type="pres">
      <dgm:prSet presAssocID="{E6F91F38-1A97-4819-8BC3-E908EAAFF0C8}" presName="compositeNode" presStyleCnt="0">
        <dgm:presLayoutVars>
          <dgm:bulletEnabled val="1"/>
        </dgm:presLayoutVars>
      </dgm:prSet>
      <dgm:spPr/>
    </dgm:pt>
    <dgm:pt modelId="{37A52AFF-8586-AC4E-B38E-EBA682D79373}" type="pres">
      <dgm:prSet presAssocID="{E6F91F38-1A97-4819-8BC3-E908EAAFF0C8}" presName="bgRect" presStyleLbl="bgAccFollowNode1" presStyleIdx="0" presStyleCnt="2"/>
      <dgm:spPr/>
    </dgm:pt>
    <dgm:pt modelId="{119E3F68-9B9D-0840-9A17-E473E2591ED4}" type="pres">
      <dgm:prSet presAssocID="{451ECF30-3802-470E-856B-9CDE347113F2}" presName="sibTransNodeCircle" presStyleLbl="alignNode1" presStyleIdx="0" presStyleCnt="4">
        <dgm:presLayoutVars>
          <dgm:chMax val="0"/>
          <dgm:bulletEnabled/>
        </dgm:presLayoutVars>
      </dgm:prSet>
      <dgm:spPr/>
    </dgm:pt>
    <dgm:pt modelId="{75C68F2F-F020-5C44-84D2-68628C17910A}" type="pres">
      <dgm:prSet presAssocID="{E6F91F38-1A97-4819-8BC3-E908EAAFF0C8}" presName="bottomLine" presStyleLbl="alignNode1" presStyleIdx="1" presStyleCnt="4">
        <dgm:presLayoutVars/>
      </dgm:prSet>
      <dgm:spPr/>
    </dgm:pt>
    <dgm:pt modelId="{EBF94033-9CC4-9D43-92BA-70CC0D989574}" type="pres">
      <dgm:prSet presAssocID="{E6F91F38-1A97-4819-8BC3-E908EAAFF0C8}" presName="nodeText" presStyleLbl="bgAccFollowNode1" presStyleIdx="0" presStyleCnt="2">
        <dgm:presLayoutVars>
          <dgm:bulletEnabled val="1"/>
        </dgm:presLayoutVars>
      </dgm:prSet>
      <dgm:spPr/>
    </dgm:pt>
    <dgm:pt modelId="{B34049AA-7AE7-7044-AE08-6D2F434A14F2}" type="pres">
      <dgm:prSet presAssocID="{451ECF30-3802-470E-856B-9CDE347113F2}" presName="sibTrans" presStyleCnt="0"/>
      <dgm:spPr/>
    </dgm:pt>
    <dgm:pt modelId="{4139DD52-6F00-7D42-BD29-AA43DB9D2CF3}" type="pres">
      <dgm:prSet presAssocID="{2DBFC6ED-3E5E-45C0-BE85-D6F3DE36B99B}" presName="compositeNode" presStyleCnt="0">
        <dgm:presLayoutVars>
          <dgm:bulletEnabled val="1"/>
        </dgm:presLayoutVars>
      </dgm:prSet>
      <dgm:spPr/>
    </dgm:pt>
    <dgm:pt modelId="{670FEC83-F555-2141-8A72-93D17A56E7C7}" type="pres">
      <dgm:prSet presAssocID="{2DBFC6ED-3E5E-45C0-BE85-D6F3DE36B99B}" presName="bgRect" presStyleLbl="bgAccFollowNode1" presStyleIdx="1" presStyleCnt="2" custLinFactNeighborX="43259" custLinFactNeighborY="12037"/>
      <dgm:spPr/>
    </dgm:pt>
    <dgm:pt modelId="{BA3B2A45-4612-6548-A522-DF54C2913D24}" type="pres">
      <dgm:prSet presAssocID="{676C5A7F-A311-46F9-9D16-5BFD5FD556AA}" presName="sibTransNodeCircle" presStyleLbl="alignNode1" presStyleIdx="2" presStyleCnt="4">
        <dgm:presLayoutVars>
          <dgm:chMax val="0"/>
          <dgm:bulletEnabled/>
        </dgm:presLayoutVars>
      </dgm:prSet>
      <dgm:spPr/>
    </dgm:pt>
    <dgm:pt modelId="{07961BF8-BF72-714E-B38B-07FE0D8561EC}" type="pres">
      <dgm:prSet presAssocID="{2DBFC6ED-3E5E-45C0-BE85-D6F3DE36B99B}" presName="bottomLine" presStyleLbl="alignNode1" presStyleIdx="3" presStyleCnt="4">
        <dgm:presLayoutVars/>
      </dgm:prSet>
      <dgm:spPr/>
    </dgm:pt>
    <dgm:pt modelId="{A974624B-A5E5-6741-A692-7CA188CC9806}" type="pres">
      <dgm:prSet presAssocID="{2DBFC6ED-3E5E-45C0-BE85-D6F3DE36B99B}" presName="nodeText" presStyleLbl="bgAccFollowNode1" presStyleIdx="1" presStyleCnt="2">
        <dgm:presLayoutVars>
          <dgm:bulletEnabled val="1"/>
        </dgm:presLayoutVars>
      </dgm:prSet>
      <dgm:spPr/>
    </dgm:pt>
  </dgm:ptLst>
  <dgm:cxnLst>
    <dgm:cxn modelId="{03AEEF1A-D57E-6E44-A87B-43A6FB874420}" type="presOf" srcId="{2DBFC6ED-3E5E-45C0-BE85-D6F3DE36B99B}" destId="{A974624B-A5E5-6741-A692-7CA188CC9806}" srcOrd="1" destOrd="0" presId="urn:microsoft.com/office/officeart/2016/7/layout/BasicLinearProcessNumbered"/>
    <dgm:cxn modelId="{10A42C25-925F-1346-B630-664A7AE88490}" type="presOf" srcId="{2DBFC6ED-3E5E-45C0-BE85-D6F3DE36B99B}" destId="{670FEC83-F555-2141-8A72-93D17A56E7C7}" srcOrd="0" destOrd="0" presId="urn:microsoft.com/office/officeart/2016/7/layout/BasicLinearProcessNumbered"/>
    <dgm:cxn modelId="{95F79666-9FE3-2940-AF54-BC2D6E206E82}" type="presOf" srcId="{676C5A7F-A311-46F9-9D16-5BFD5FD556AA}" destId="{BA3B2A45-4612-6548-A522-DF54C2913D24}" srcOrd="0" destOrd="0" presId="urn:microsoft.com/office/officeart/2016/7/layout/BasicLinearProcessNumbered"/>
    <dgm:cxn modelId="{7CE3F97A-2E94-584F-979B-C2CA321998D8}" type="presOf" srcId="{81E04C68-8E68-40CD-96C7-8B6580A19592}" destId="{7D33F90E-BE8A-1F48-AE70-C683F38D4663}" srcOrd="0" destOrd="0" presId="urn:microsoft.com/office/officeart/2016/7/layout/BasicLinearProcessNumbered"/>
    <dgm:cxn modelId="{4908BE8A-B61D-4DD5-A7A8-3DE6C0DB7BD9}" srcId="{81E04C68-8E68-40CD-96C7-8B6580A19592}" destId="{E6F91F38-1A97-4819-8BC3-E908EAAFF0C8}" srcOrd="0" destOrd="0" parTransId="{E55E17CA-E665-40E2-B40D-CCC42EFCA367}" sibTransId="{451ECF30-3802-470E-856B-9CDE347113F2}"/>
    <dgm:cxn modelId="{402CE68B-8979-A940-A68F-ED505F534B8F}" type="presOf" srcId="{E6F91F38-1A97-4819-8BC3-E908EAAFF0C8}" destId="{EBF94033-9CC4-9D43-92BA-70CC0D989574}" srcOrd="1" destOrd="0" presId="urn:microsoft.com/office/officeart/2016/7/layout/BasicLinearProcessNumbered"/>
    <dgm:cxn modelId="{CC55ED8B-C367-974D-804A-002CCC322303}" type="presOf" srcId="{E6F91F38-1A97-4819-8BC3-E908EAAFF0C8}" destId="{37A52AFF-8586-AC4E-B38E-EBA682D79373}" srcOrd="0" destOrd="0" presId="urn:microsoft.com/office/officeart/2016/7/layout/BasicLinearProcessNumbered"/>
    <dgm:cxn modelId="{A44E2CAF-1B3F-4BCD-B9DB-08E22394224A}" srcId="{81E04C68-8E68-40CD-96C7-8B6580A19592}" destId="{2DBFC6ED-3E5E-45C0-BE85-D6F3DE36B99B}" srcOrd="1" destOrd="0" parTransId="{1866898E-8E6E-4586-AA23-74DACE227D0C}" sibTransId="{676C5A7F-A311-46F9-9D16-5BFD5FD556AA}"/>
    <dgm:cxn modelId="{A33782B9-A7F6-AF44-9511-9AAE7F376F63}" type="presOf" srcId="{451ECF30-3802-470E-856B-9CDE347113F2}" destId="{119E3F68-9B9D-0840-9A17-E473E2591ED4}" srcOrd="0" destOrd="0" presId="urn:microsoft.com/office/officeart/2016/7/layout/BasicLinearProcessNumbered"/>
    <dgm:cxn modelId="{617B3E65-F5B4-B64C-AF47-0E30F963A787}" type="presParOf" srcId="{7D33F90E-BE8A-1F48-AE70-C683F38D4663}" destId="{9DB2B697-8A89-A144-9CCE-CE73C52E46FF}" srcOrd="0" destOrd="0" presId="urn:microsoft.com/office/officeart/2016/7/layout/BasicLinearProcessNumbered"/>
    <dgm:cxn modelId="{6B897F3B-8B2C-DB48-8D7D-2C13230E859D}" type="presParOf" srcId="{9DB2B697-8A89-A144-9CCE-CE73C52E46FF}" destId="{37A52AFF-8586-AC4E-B38E-EBA682D79373}" srcOrd="0" destOrd="0" presId="urn:microsoft.com/office/officeart/2016/7/layout/BasicLinearProcessNumbered"/>
    <dgm:cxn modelId="{652F602E-4A3A-384D-9720-A93C43B11EB2}" type="presParOf" srcId="{9DB2B697-8A89-A144-9CCE-CE73C52E46FF}" destId="{119E3F68-9B9D-0840-9A17-E473E2591ED4}" srcOrd="1" destOrd="0" presId="urn:microsoft.com/office/officeart/2016/7/layout/BasicLinearProcessNumbered"/>
    <dgm:cxn modelId="{289AC91A-AD7D-9F4F-857A-672F5E9B95D8}" type="presParOf" srcId="{9DB2B697-8A89-A144-9CCE-CE73C52E46FF}" destId="{75C68F2F-F020-5C44-84D2-68628C17910A}" srcOrd="2" destOrd="0" presId="urn:microsoft.com/office/officeart/2016/7/layout/BasicLinearProcessNumbered"/>
    <dgm:cxn modelId="{6655EB2E-59F4-C04A-AAC0-BF01B98AFC0C}" type="presParOf" srcId="{9DB2B697-8A89-A144-9CCE-CE73C52E46FF}" destId="{EBF94033-9CC4-9D43-92BA-70CC0D989574}" srcOrd="3" destOrd="0" presId="urn:microsoft.com/office/officeart/2016/7/layout/BasicLinearProcessNumbered"/>
    <dgm:cxn modelId="{B52ADA2A-FAFD-8048-BD89-A45EC848C614}" type="presParOf" srcId="{7D33F90E-BE8A-1F48-AE70-C683F38D4663}" destId="{B34049AA-7AE7-7044-AE08-6D2F434A14F2}" srcOrd="1" destOrd="0" presId="urn:microsoft.com/office/officeart/2016/7/layout/BasicLinearProcessNumbered"/>
    <dgm:cxn modelId="{6A838540-87E7-A545-AF50-CEFBED9FECD3}" type="presParOf" srcId="{7D33F90E-BE8A-1F48-AE70-C683F38D4663}" destId="{4139DD52-6F00-7D42-BD29-AA43DB9D2CF3}" srcOrd="2" destOrd="0" presId="urn:microsoft.com/office/officeart/2016/7/layout/BasicLinearProcessNumbered"/>
    <dgm:cxn modelId="{19298093-6160-DD4F-B890-92DCB9DCE780}" type="presParOf" srcId="{4139DD52-6F00-7D42-BD29-AA43DB9D2CF3}" destId="{670FEC83-F555-2141-8A72-93D17A56E7C7}" srcOrd="0" destOrd="0" presId="urn:microsoft.com/office/officeart/2016/7/layout/BasicLinearProcessNumbered"/>
    <dgm:cxn modelId="{B97F4F8B-CBF5-7F44-8D2E-DF2B9EA296F3}" type="presParOf" srcId="{4139DD52-6F00-7D42-BD29-AA43DB9D2CF3}" destId="{BA3B2A45-4612-6548-A522-DF54C2913D24}" srcOrd="1" destOrd="0" presId="urn:microsoft.com/office/officeart/2016/7/layout/BasicLinearProcessNumbered"/>
    <dgm:cxn modelId="{A1F41A45-ABED-7C45-A687-EB8B43B780E0}" type="presParOf" srcId="{4139DD52-6F00-7D42-BD29-AA43DB9D2CF3}" destId="{07961BF8-BF72-714E-B38B-07FE0D8561EC}" srcOrd="2" destOrd="0" presId="urn:microsoft.com/office/officeart/2016/7/layout/BasicLinearProcessNumbered"/>
    <dgm:cxn modelId="{265D2FA5-A588-0144-B997-0298BCB524BC}" type="presParOf" srcId="{4139DD52-6F00-7D42-BD29-AA43DB9D2CF3}" destId="{A974624B-A5E5-6741-A692-7CA188CC980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87BE99C-DF43-4DAE-ACDE-85667C81E338}">
      <dgm:prSet/>
      <dgm:spPr/>
      <dgm:t>
        <a:bodyPr/>
        <a:lstStyle/>
        <a:p>
          <a:r>
            <a:rPr lang="en-US" dirty="0"/>
            <a:t>R / RStudio</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a:t>File paths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a:t>Working directory</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a:t>R scripts and Documents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a:t>Variables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a:t>Packages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E72F9BF3-964A-4606-B37C-2F8880F5CC44}">
      <dgm:prSet/>
      <dgm:spPr/>
      <dgm:t>
        <a:bodyPr/>
        <a:lstStyle/>
        <a:p>
          <a:r>
            <a:rPr lang="en-US"/>
            <a:t>Importing data</a:t>
          </a:r>
        </a:p>
      </dgm:t>
    </dgm:pt>
    <dgm:pt modelId="{79CF9AD4-B314-44FD-BF42-F93AE4525A91}" type="parTrans" cxnId="{A8C84D49-FEAD-4700-909F-1E23FA5BC96B}">
      <dgm:prSet/>
      <dgm:spPr/>
      <dgm:t>
        <a:bodyPr/>
        <a:lstStyle/>
        <a:p>
          <a:endParaRPr lang="en-US"/>
        </a:p>
      </dgm:t>
    </dgm:pt>
    <dgm:pt modelId="{2D2531BA-1833-4728-987D-843E3A36AEF8}" type="sibTrans" cxnId="{A8C84D49-FEAD-4700-909F-1E23FA5BC96B}">
      <dgm:prSet/>
      <dgm:spPr/>
      <dgm:t>
        <a:bodyPr/>
        <a:lstStyle/>
        <a:p>
          <a:endParaRPr lang="en-US"/>
        </a:p>
      </dgm:t>
    </dgm:pt>
    <dgm:pt modelId="{BAD9278D-4F26-45B3-85B9-4C7F26FC8F5F}">
      <dgm:prSet/>
      <dgm:spPr/>
      <dgm:t>
        <a:bodyPr/>
        <a:lstStyle/>
        <a:p>
          <a:r>
            <a:rPr lang="en-US"/>
            <a:t>Data frames</a:t>
          </a:r>
        </a:p>
      </dgm:t>
    </dgm:pt>
    <dgm:pt modelId="{2091FA09-3322-46FB-9D53-787EBC589C69}" type="parTrans" cxnId="{7E385445-FC6A-435B-8A64-45094D272BF9}">
      <dgm:prSet/>
      <dgm:spPr/>
      <dgm:t>
        <a:bodyPr/>
        <a:lstStyle/>
        <a:p>
          <a:endParaRPr lang="en-US"/>
        </a:p>
      </dgm:t>
    </dgm:pt>
    <dgm:pt modelId="{55A4B620-B04D-4476-8FE1-A7F5797DE197}" type="sibTrans" cxnId="{7E385445-FC6A-435B-8A64-45094D272BF9}">
      <dgm:prSet/>
      <dgm:spPr/>
      <dgm:t>
        <a:bodyPr/>
        <a:lstStyle/>
        <a:p>
          <a:endParaRPr lang="en-US"/>
        </a:p>
      </dgm:t>
    </dgm:pt>
    <dgm:pt modelId="{4F07A89C-5FE4-4080-A917-F43A4AF3D590}">
      <dgm:prSet/>
      <dgm:spPr/>
      <dgm:t>
        <a:bodyPr/>
        <a:lstStyle/>
        <a:p>
          <a:r>
            <a:rPr lang="en-US"/>
            <a:t>Indexing data frames and vectors</a:t>
          </a:r>
        </a:p>
      </dgm:t>
    </dgm:pt>
    <dgm:pt modelId="{DBEA9146-CB4B-4FB2-BFE5-7341BECF1823}" type="parTrans" cxnId="{1165A28D-E9FB-4D71-994D-A459FE110680}">
      <dgm:prSet/>
      <dgm:spPr/>
      <dgm:t>
        <a:bodyPr/>
        <a:lstStyle/>
        <a:p>
          <a:endParaRPr lang="en-US"/>
        </a:p>
      </dgm:t>
    </dgm:pt>
    <dgm:pt modelId="{2C26F2BB-C582-453A-9F38-C2C72D3DC43B}" type="sibTrans" cxnId="{1165A28D-E9FB-4D71-994D-A459FE110680}">
      <dgm:prSet/>
      <dgm:spPr/>
      <dgm:t>
        <a:bodyPr/>
        <a:lstStyle/>
        <a:p>
          <a:endParaRPr lang="en-US"/>
        </a:p>
      </dgm:t>
    </dgm:pt>
    <dgm:pt modelId="{07D3AD3B-5538-4C43-9BA4-83B2EBA3EB49}">
      <dgm:prSet/>
      <dgm:spPr/>
      <dgm:t>
        <a:bodyPr/>
        <a:lstStyle/>
        <a:p>
          <a:r>
            <a:rPr lang="en-US"/>
            <a:t>Subsetting data</a:t>
          </a:r>
        </a:p>
      </dgm:t>
    </dgm:pt>
    <dgm:pt modelId="{5D3CB2E8-0E41-4E7A-99FE-4E4853C69B8C}" type="parTrans" cxnId="{B3664CDC-6340-40AB-A3CE-0C4B5F9BC559}">
      <dgm:prSet/>
      <dgm:spPr/>
      <dgm:t>
        <a:bodyPr/>
        <a:lstStyle/>
        <a:p>
          <a:endParaRPr lang="en-US"/>
        </a:p>
      </dgm:t>
    </dgm:pt>
    <dgm:pt modelId="{99F53B32-B5E1-4B9B-9484-F8B4A6299AA6}" type="sibTrans" cxnId="{B3664CDC-6340-40AB-A3CE-0C4B5F9BC559}">
      <dgm:prSet/>
      <dgm:spPr/>
      <dgm:t>
        <a:bodyPr/>
        <a:lstStyle/>
        <a:p>
          <a:endParaRPr lang="en-US"/>
        </a:p>
      </dgm:t>
    </dgm:pt>
    <dgm:pt modelId="{C2009EF6-6632-45FE-8897-C515AFA302B5}">
      <dgm:prSet/>
      <dgm:spPr/>
      <dgm:t>
        <a:bodyPr/>
        <a:lstStyle/>
        <a:p>
          <a:r>
            <a:rPr lang="en-US"/>
            <a:t>Missing values</a:t>
          </a:r>
        </a:p>
      </dgm:t>
    </dgm:pt>
    <dgm:pt modelId="{7F5F300A-F601-49D4-B2F6-B88154CB975E}" type="parTrans" cxnId="{A4E85658-2CC5-4C87-ADCC-055392527265}">
      <dgm:prSet/>
      <dgm:spPr/>
      <dgm:t>
        <a:bodyPr/>
        <a:lstStyle/>
        <a:p>
          <a:endParaRPr lang="en-US"/>
        </a:p>
      </dgm:t>
    </dgm:pt>
    <dgm:pt modelId="{907DA6E2-1770-45CA-B8EF-05B407D9D84F}" type="sibTrans" cxnId="{A4E85658-2CC5-4C87-ADCC-055392527265}">
      <dgm:prSet/>
      <dgm:spPr/>
      <dgm:t>
        <a:bodyPr/>
        <a:lstStyle/>
        <a:p>
          <a:endParaRPr lang="en-US"/>
        </a:p>
      </dgm:t>
    </dgm:pt>
    <dgm:pt modelId="{5EBE8C4A-0ABD-D34A-BA1A-72CDF0DA5E0B}" type="pres">
      <dgm:prSet presAssocID="{4B6AEF0B-8626-4F3C-A450-4F4151570DC3}" presName="diagram" presStyleCnt="0">
        <dgm:presLayoutVars>
          <dgm:dir/>
          <dgm:resizeHandles val="exact"/>
        </dgm:presLayoutVars>
      </dgm:prSet>
      <dgm:spPr/>
    </dgm:pt>
    <dgm:pt modelId="{4CCD2D5A-2D20-7D41-B7C2-A9DE9B953AA4}" type="pres">
      <dgm:prSet presAssocID="{587BE99C-DF43-4DAE-ACDE-85667C81E338}" presName="node" presStyleLbl="node1" presStyleIdx="0" presStyleCnt="12">
        <dgm:presLayoutVars>
          <dgm:bulletEnabled val="1"/>
        </dgm:presLayoutVars>
      </dgm:prSet>
      <dgm:spPr/>
    </dgm:pt>
    <dgm:pt modelId="{20CBD3DD-E2B5-A146-B393-C12724609CC3}" type="pres">
      <dgm:prSet presAssocID="{9AC9F6A6-E21C-436C-A2EA-922828F73697}" presName="sibTrans" presStyleCnt="0"/>
      <dgm:spPr/>
    </dgm:pt>
    <dgm:pt modelId="{AD17F4B8-3CB7-B44D-91A3-E258C15E4687}" type="pres">
      <dgm:prSet presAssocID="{5474063B-FC3C-49F6-B0C6-FFB2FF24ABA8}" presName="node" presStyleLbl="node1" presStyleIdx="1" presStyleCnt="12">
        <dgm:presLayoutVars>
          <dgm:bulletEnabled val="1"/>
        </dgm:presLayoutVars>
      </dgm:prSet>
      <dgm:spPr/>
    </dgm:pt>
    <dgm:pt modelId="{7E386D19-B622-C849-BB6E-48FDE519825F}" type="pres">
      <dgm:prSet presAssocID="{6911139F-EFAD-4D30-84A2-17E90F43D00E}" presName="sibTrans" presStyleCnt="0"/>
      <dgm:spPr/>
    </dgm:pt>
    <dgm:pt modelId="{B1115CF6-93B8-FF4D-87DD-3BF6C5E64455}" type="pres">
      <dgm:prSet presAssocID="{9C347C1C-38BC-473B-BB44-771A71F29095}" presName="node" presStyleLbl="node1" presStyleIdx="2" presStyleCnt="12">
        <dgm:presLayoutVars>
          <dgm:bulletEnabled val="1"/>
        </dgm:presLayoutVars>
      </dgm:prSet>
      <dgm:spPr/>
    </dgm:pt>
    <dgm:pt modelId="{72E3795F-FDE7-A745-8927-CBFD5F94556C}" type="pres">
      <dgm:prSet presAssocID="{69B07D3E-C495-4B87-81EC-C16A70893BB8}" presName="sibTrans" presStyleCnt="0"/>
      <dgm:spPr/>
    </dgm:pt>
    <dgm:pt modelId="{C269D92D-3575-1342-98DE-A9DBD1711D31}" type="pres">
      <dgm:prSet presAssocID="{02D69CCF-EFFC-4862-AB4D-63E20B2D5704}" presName="node" presStyleLbl="node1" presStyleIdx="3" presStyleCnt="12">
        <dgm:presLayoutVars>
          <dgm:bulletEnabled val="1"/>
        </dgm:presLayoutVars>
      </dgm:prSet>
      <dgm:spPr/>
    </dgm:pt>
    <dgm:pt modelId="{E8FC6885-6800-DC46-B9EF-745C614346EA}" type="pres">
      <dgm:prSet presAssocID="{90E89828-D43D-4A4C-97F6-617290642A03}" presName="sibTrans" presStyleCnt="0"/>
      <dgm:spPr/>
    </dgm:pt>
    <dgm:pt modelId="{90742F02-4DCC-9A4E-8ADE-BEFA763E4920}" type="pres">
      <dgm:prSet presAssocID="{C77D4AB6-9B07-4A3B-8F33-84D2B4726164}" presName="node" presStyleLbl="node1" presStyleIdx="4" presStyleCnt="12">
        <dgm:presLayoutVars>
          <dgm:bulletEnabled val="1"/>
        </dgm:presLayoutVars>
      </dgm:prSet>
      <dgm:spPr/>
    </dgm:pt>
    <dgm:pt modelId="{9C8675A6-0F3B-7E40-967D-B5E7580D0CE1}" type="pres">
      <dgm:prSet presAssocID="{CF303708-A7DA-4E01-A636-196132B29C64}" presName="sibTrans" presStyleCnt="0"/>
      <dgm:spPr/>
    </dgm:pt>
    <dgm:pt modelId="{C60406AE-A980-D44F-BAAE-976F3322D1CB}" type="pres">
      <dgm:prSet presAssocID="{596188DF-33E1-4FBE-9FF0-C18EF0D3D1EF}" presName="node" presStyleLbl="node1" presStyleIdx="5" presStyleCnt="12">
        <dgm:presLayoutVars>
          <dgm:bulletEnabled val="1"/>
        </dgm:presLayoutVars>
      </dgm:prSet>
      <dgm:spPr/>
    </dgm:pt>
    <dgm:pt modelId="{9B1295AE-D84E-F743-9932-574FF52005EA}" type="pres">
      <dgm:prSet presAssocID="{120A6EEB-D564-4712-B280-5F0635E8922B}" presName="sibTrans" presStyleCnt="0"/>
      <dgm:spPr/>
    </dgm:pt>
    <dgm:pt modelId="{340EEB2D-1381-7647-9E19-3ACFFBC8A25F}" type="pres">
      <dgm:prSet presAssocID="{082C15CC-6756-4317-B567-3983E5FAC0AC}" presName="node" presStyleLbl="node1" presStyleIdx="6" presStyleCnt="12">
        <dgm:presLayoutVars>
          <dgm:bulletEnabled val="1"/>
        </dgm:presLayoutVars>
      </dgm:prSet>
      <dgm:spPr/>
    </dgm:pt>
    <dgm:pt modelId="{75C7E369-1702-2F45-9CD9-E8CF8ED14590}" type="pres">
      <dgm:prSet presAssocID="{6ECFF437-B25A-4BAB-8154-BEFA1C6099AC}" presName="sibTrans" presStyleCnt="0"/>
      <dgm:spPr/>
    </dgm:pt>
    <dgm:pt modelId="{EC17B7A9-C88F-B546-81D6-5CE0F6EFC84E}" type="pres">
      <dgm:prSet presAssocID="{E72F9BF3-964A-4606-B37C-2F8880F5CC44}" presName="node" presStyleLbl="node1" presStyleIdx="7" presStyleCnt="12">
        <dgm:presLayoutVars>
          <dgm:bulletEnabled val="1"/>
        </dgm:presLayoutVars>
      </dgm:prSet>
      <dgm:spPr/>
    </dgm:pt>
    <dgm:pt modelId="{5310F15F-1CB8-1743-AE90-E67ABDAB628A}" type="pres">
      <dgm:prSet presAssocID="{2D2531BA-1833-4728-987D-843E3A36AEF8}" presName="sibTrans" presStyleCnt="0"/>
      <dgm:spPr/>
    </dgm:pt>
    <dgm:pt modelId="{9326C755-910B-B24D-958D-884723101F56}" type="pres">
      <dgm:prSet presAssocID="{BAD9278D-4F26-45B3-85B9-4C7F26FC8F5F}" presName="node" presStyleLbl="node1" presStyleIdx="8" presStyleCnt="12">
        <dgm:presLayoutVars>
          <dgm:bulletEnabled val="1"/>
        </dgm:presLayoutVars>
      </dgm:prSet>
      <dgm:spPr/>
    </dgm:pt>
    <dgm:pt modelId="{44907E36-AA95-9245-AC0F-1D69E86C2883}" type="pres">
      <dgm:prSet presAssocID="{55A4B620-B04D-4476-8FE1-A7F5797DE197}" presName="sibTrans" presStyleCnt="0"/>
      <dgm:spPr/>
    </dgm:pt>
    <dgm:pt modelId="{1334B9EA-A203-4F4C-B982-3B2B4287FCF0}" type="pres">
      <dgm:prSet presAssocID="{4F07A89C-5FE4-4080-A917-F43A4AF3D590}" presName="node" presStyleLbl="node1" presStyleIdx="9" presStyleCnt="12">
        <dgm:presLayoutVars>
          <dgm:bulletEnabled val="1"/>
        </dgm:presLayoutVars>
      </dgm:prSet>
      <dgm:spPr/>
    </dgm:pt>
    <dgm:pt modelId="{090730F9-7BA5-514A-9BC1-47D77F20757E}" type="pres">
      <dgm:prSet presAssocID="{2C26F2BB-C582-453A-9F38-C2C72D3DC43B}" presName="sibTrans" presStyleCnt="0"/>
      <dgm:spPr/>
    </dgm:pt>
    <dgm:pt modelId="{4F9791D1-1F41-1343-ACBB-F5B0F1F1E38C}" type="pres">
      <dgm:prSet presAssocID="{07D3AD3B-5538-4C43-9BA4-83B2EBA3EB49}" presName="node" presStyleLbl="node1" presStyleIdx="10" presStyleCnt="12">
        <dgm:presLayoutVars>
          <dgm:bulletEnabled val="1"/>
        </dgm:presLayoutVars>
      </dgm:prSet>
      <dgm:spPr/>
    </dgm:pt>
    <dgm:pt modelId="{FB032F2F-00DD-A448-B34E-176F0F305825}" type="pres">
      <dgm:prSet presAssocID="{99F53B32-B5E1-4B9B-9484-F8B4A6299AA6}" presName="sibTrans" presStyleCnt="0"/>
      <dgm:spPr/>
    </dgm:pt>
    <dgm:pt modelId="{C397E0ED-FBB2-524B-99ED-1D5C711141F9}" type="pres">
      <dgm:prSet presAssocID="{C2009EF6-6632-45FE-8897-C515AFA302B5}" presName="node" presStyleLbl="node1" presStyleIdx="11" presStyleCnt="12">
        <dgm:presLayoutVars>
          <dgm:bulletEnabled val="1"/>
        </dgm:presLayoutVars>
      </dgm:prSet>
      <dgm:spPr/>
    </dgm:pt>
  </dgm:ptLst>
  <dgm:cxnLst>
    <dgm:cxn modelId="{A4F3E807-294D-D04E-A26B-42EFC43C36B4}" type="presOf" srcId="{C77D4AB6-9B07-4A3B-8F33-84D2B4726164}" destId="{90742F02-4DCC-9A4E-8ADE-BEFA763E4920}" srcOrd="0" destOrd="0" presId="urn:microsoft.com/office/officeart/2005/8/layout/default"/>
    <dgm:cxn modelId="{A371B910-2B7E-7044-9061-C013C6625899}" type="presOf" srcId="{9C347C1C-38BC-473B-BB44-771A71F29095}" destId="{B1115CF6-93B8-FF4D-87DD-3BF6C5E64455}" srcOrd="0" destOrd="0" presId="urn:microsoft.com/office/officeart/2005/8/layout/default"/>
    <dgm:cxn modelId="{ACC22823-3844-7D4F-B630-B1D6BCE78D12}" type="presOf" srcId="{596188DF-33E1-4FBE-9FF0-C18EF0D3D1EF}" destId="{C60406AE-A980-D44F-BAAE-976F3322D1CB}" srcOrd="0" destOrd="0" presId="urn:microsoft.com/office/officeart/2005/8/layout/default"/>
    <dgm:cxn modelId="{22D70E41-5FE1-B04E-88C4-8D6998860106}" type="presOf" srcId="{02D69CCF-EFFC-4862-AB4D-63E20B2D5704}" destId="{C269D92D-3575-1342-98DE-A9DBD1711D31}" srcOrd="0" destOrd="0" presId="urn:microsoft.com/office/officeart/2005/8/layout/default"/>
    <dgm:cxn modelId="{7E385445-FC6A-435B-8A64-45094D272BF9}" srcId="{4B6AEF0B-8626-4F3C-A450-4F4151570DC3}" destId="{BAD9278D-4F26-45B3-85B9-4C7F26FC8F5F}" srcOrd="8" destOrd="0" parTransId="{2091FA09-3322-46FB-9D53-787EBC589C69}" sibTransId="{55A4B620-B04D-4476-8FE1-A7F5797DE197}"/>
    <dgm:cxn modelId="{A8C84D49-FEAD-4700-909F-1E23FA5BC96B}" srcId="{4B6AEF0B-8626-4F3C-A450-4F4151570DC3}" destId="{E72F9BF3-964A-4606-B37C-2F8880F5CC44}" srcOrd="7" destOrd="0" parTransId="{79CF9AD4-B314-44FD-BF42-F93AE4525A91}" sibTransId="{2D2531BA-1833-4728-987D-843E3A36AEF8}"/>
    <dgm:cxn modelId="{CC418056-9415-AA49-9C15-D5CF406692E1}" type="presOf" srcId="{E72F9BF3-964A-4606-B37C-2F8880F5CC44}" destId="{EC17B7A9-C88F-B546-81D6-5CE0F6EFC84E}" srcOrd="0" destOrd="0" presId="urn:microsoft.com/office/officeart/2005/8/layout/default"/>
    <dgm:cxn modelId="{A4E85658-2CC5-4C87-ADCC-055392527265}" srcId="{4B6AEF0B-8626-4F3C-A450-4F4151570DC3}" destId="{C2009EF6-6632-45FE-8897-C515AFA302B5}" srcOrd="11" destOrd="0" parTransId="{7F5F300A-F601-49D4-B2F6-B88154CB975E}" sibTransId="{907DA6E2-1770-45CA-B8EF-05B407D9D84F}"/>
    <dgm:cxn modelId="{6C4FB658-0A9E-544B-9F74-078A9C6FA9AA}" type="presOf" srcId="{587BE99C-DF43-4DAE-ACDE-85667C81E338}" destId="{4CCD2D5A-2D20-7D41-B7C2-A9DE9B953AA4}" srcOrd="0" destOrd="0" presId="urn:microsoft.com/office/officeart/2005/8/layout/default"/>
    <dgm:cxn modelId="{24E01C63-E742-E54A-A2D0-D95F0AA46AD2}" type="presOf" srcId="{07D3AD3B-5538-4C43-9BA4-83B2EBA3EB49}" destId="{4F9791D1-1F41-1343-ACBB-F5B0F1F1E38C}"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DE4F547C-FC46-0C4A-A814-6EAABFCAD94A}" type="presOf" srcId="{BAD9278D-4F26-45B3-85B9-4C7F26FC8F5F}" destId="{9326C755-910B-B24D-958D-884723101F56}" srcOrd="0" destOrd="0" presId="urn:microsoft.com/office/officeart/2005/8/layout/default"/>
    <dgm:cxn modelId="{1165A28D-E9FB-4D71-994D-A459FE110680}" srcId="{4B6AEF0B-8626-4F3C-A450-4F4151570DC3}" destId="{4F07A89C-5FE4-4080-A917-F43A4AF3D590}" srcOrd="9" destOrd="0" parTransId="{DBEA9146-CB4B-4FB2-BFE5-7341BECF1823}" sibTransId="{2C26F2BB-C582-453A-9F38-C2C72D3DC43B}"/>
    <dgm:cxn modelId="{4BC08397-6BC7-884F-AD0B-7208BCD0EC02}" type="presOf" srcId="{4F07A89C-5FE4-4080-A917-F43A4AF3D590}" destId="{1334B9EA-A203-4F4C-B982-3B2B4287FCF0}" srcOrd="0" destOrd="0" presId="urn:microsoft.com/office/officeart/2005/8/layout/default"/>
    <dgm:cxn modelId="{6295AA9D-C719-4A68-9506-D0DB99BD9DE4}" srcId="{4B6AEF0B-8626-4F3C-A450-4F4151570DC3}" destId="{596188DF-33E1-4FBE-9FF0-C18EF0D3D1EF}" srcOrd="5" destOrd="0" parTransId="{59CCD155-3E4E-4B4B-853E-4B379E517A3B}" sibTransId="{120A6EEB-D564-4712-B280-5F0635E8922B}"/>
    <dgm:cxn modelId="{A09041A0-B5E9-6C4D-919D-1467155B9EBA}" type="presOf" srcId="{082C15CC-6756-4317-B567-3983E5FAC0AC}" destId="{340EEB2D-1381-7647-9E19-3ACFFBC8A25F}" srcOrd="0" destOrd="0" presId="urn:microsoft.com/office/officeart/2005/8/layout/default"/>
    <dgm:cxn modelId="{DD02C5AB-8B79-4409-B56F-2F3EF9D95CE6}" srcId="{4B6AEF0B-8626-4F3C-A450-4F4151570DC3}" destId="{5474063B-FC3C-49F6-B0C6-FFB2FF24ABA8}" srcOrd="1" destOrd="0" parTransId="{B24D683E-DE4B-4236-A649-13E29C630306}" sibTransId="{6911139F-EFAD-4D30-84A2-17E90F43D00E}"/>
    <dgm:cxn modelId="{BA5FFEB1-3823-8B42-AABF-58850BF6D25F}" type="presOf" srcId="{5474063B-FC3C-49F6-B0C6-FFB2FF24ABA8}" destId="{AD17F4B8-3CB7-B44D-91A3-E258C15E4687}" srcOrd="0" destOrd="0" presId="urn:microsoft.com/office/officeart/2005/8/layout/default"/>
    <dgm:cxn modelId="{0F4FD3B5-414D-4B0B-BAEC-3DFCBA562F3B}" srcId="{4B6AEF0B-8626-4F3C-A450-4F4151570DC3}" destId="{9C347C1C-38BC-473B-BB44-771A71F29095}" srcOrd="2" destOrd="0" parTransId="{842D3B74-131B-4D34-BC40-5378291223F4}" sibTransId="{69B07D3E-C495-4B87-81EC-C16A70893BB8}"/>
    <dgm:cxn modelId="{B3664CDC-6340-40AB-A3CE-0C4B5F9BC559}" srcId="{4B6AEF0B-8626-4F3C-A450-4F4151570DC3}" destId="{07D3AD3B-5538-4C43-9BA4-83B2EBA3EB49}" srcOrd="10" destOrd="0" parTransId="{5D3CB2E8-0E41-4E7A-99FE-4E4853C69B8C}" sibTransId="{99F53B32-B5E1-4B9B-9484-F8B4A6299AA6}"/>
    <dgm:cxn modelId="{963B61E7-93FD-994F-AF30-04802DD228BE}" type="presOf" srcId="{C2009EF6-6632-45FE-8897-C515AFA302B5}" destId="{C397E0ED-FBB2-524B-99ED-1D5C711141F9}"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A0988AF7-CF52-D746-BC89-5D1C0C8B5CF9}" type="presOf" srcId="{4B6AEF0B-8626-4F3C-A450-4F4151570DC3}" destId="{5EBE8C4A-0ABD-D34A-BA1A-72CDF0DA5E0B}" srcOrd="0" destOrd="0" presId="urn:microsoft.com/office/officeart/2005/8/layout/default"/>
    <dgm:cxn modelId="{7D8C3BFD-4053-4BD1-BB52-240D584A4D4F}" srcId="{4B6AEF0B-8626-4F3C-A450-4F4151570DC3}" destId="{082C15CC-6756-4317-B567-3983E5FAC0AC}" srcOrd="6" destOrd="0" parTransId="{B20126AF-84C7-4AB8-BD30-9869D8D78C71}" sibTransId="{6ECFF437-B25A-4BAB-8154-BEFA1C6099AC}"/>
    <dgm:cxn modelId="{ABD99743-28DB-B042-B7A1-37D0A3142701}" type="presParOf" srcId="{5EBE8C4A-0ABD-D34A-BA1A-72CDF0DA5E0B}" destId="{4CCD2D5A-2D20-7D41-B7C2-A9DE9B953AA4}" srcOrd="0" destOrd="0" presId="urn:microsoft.com/office/officeart/2005/8/layout/default"/>
    <dgm:cxn modelId="{D6656CCB-2F5E-EA49-9E49-3B05AFFCA132}" type="presParOf" srcId="{5EBE8C4A-0ABD-D34A-BA1A-72CDF0DA5E0B}" destId="{20CBD3DD-E2B5-A146-B393-C12724609CC3}" srcOrd="1" destOrd="0" presId="urn:microsoft.com/office/officeart/2005/8/layout/default"/>
    <dgm:cxn modelId="{1C02C5D8-B859-1F48-81A4-80A310F476CB}" type="presParOf" srcId="{5EBE8C4A-0ABD-D34A-BA1A-72CDF0DA5E0B}" destId="{AD17F4B8-3CB7-B44D-91A3-E258C15E4687}" srcOrd="2" destOrd="0" presId="urn:microsoft.com/office/officeart/2005/8/layout/default"/>
    <dgm:cxn modelId="{4DE1CE2F-40C6-D24F-A760-5BBD25828A05}" type="presParOf" srcId="{5EBE8C4A-0ABD-D34A-BA1A-72CDF0DA5E0B}" destId="{7E386D19-B622-C849-BB6E-48FDE519825F}" srcOrd="3" destOrd="0" presId="urn:microsoft.com/office/officeart/2005/8/layout/default"/>
    <dgm:cxn modelId="{0ADE4404-F76E-044B-B5F4-66A18E413D43}" type="presParOf" srcId="{5EBE8C4A-0ABD-D34A-BA1A-72CDF0DA5E0B}" destId="{B1115CF6-93B8-FF4D-87DD-3BF6C5E64455}" srcOrd="4" destOrd="0" presId="urn:microsoft.com/office/officeart/2005/8/layout/default"/>
    <dgm:cxn modelId="{68E589D1-8D1C-BA4C-8505-101F2679581F}" type="presParOf" srcId="{5EBE8C4A-0ABD-D34A-BA1A-72CDF0DA5E0B}" destId="{72E3795F-FDE7-A745-8927-CBFD5F94556C}" srcOrd="5" destOrd="0" presId="urn:microsoft.com/office/officeart/2005/8/layout/default"/>
    <dgm:cxn modelId="{426CDE38-E2C4-CB41-A078-A5D7E498F4C3}" type="presParOf" srcId="{5EBE8C4A-0ABD-D34A-BA1A-72CDF0DA5E0B}" destId="{C269D92D-3575-1342-98DE-A9DBD1711D31}" srcOrd="6" destOrd="0" presId="urn:microsoft.com/office/officeart/2005/8/layout/default"/>
    <dgm:cxn modelId="{7B36F3C1-D456-E044-B9F2-A4AB74D94EB6}" type="presParOf" srcId="{5EBE8C4A-0ABD-D34A-BA1A-72CDF0DA5E0B}" destId="{E8FC6885-6800-DC46-B9EF-745C614346EA}" srcOrd="7" destOrd="0" presId="urn:microsoft.com/office/officeart/2005/8/layout/default"/>
    <dgm:cxn modelId="{9F0B3661-EE83-A741-B43E-867EAE8BBEBD}" type="presParOf" srcId="{5EBE8C4A-0ABD-D34A-BA1A-72CDF0DA5E0B}" destId="{90742F02-4DCC-9A4E-8ADE-BEFA763E4920}" srcOrd="8" destOrd="0" presId="urn:microsoft.com/office/officeart/2005/8/layout/default"/>
    <dgm:cxn modelId="{92826C5B-88D2-6546-B8BE-BF335BEDEBA5}" type="presParOf" srcId="{5EBE8C4A-0ABD-D34A-BA1A-72CDF0DA5E0B}" destId="{9C8675A6-0F3B-7E40-967D-B5E7580D0CE1}" srcOrd="9" destOrd="0" presId="urn:microsoft.com/office/officeart/2005/8/layout/default"/>
    <dgm:cxn modelId="{EB79FCDC-92E3-4649-8E2F-17FD27BC5279}" type="presParOf" srcId="{5EBE8C4A-0ABD-D34A-BA1A-72CDF0DA5E0B}" destId="{C60406AE-A980-D44F-BAAE-976F3322D1CB}" srcOrd="10" destOrd="0" presId="urn:microsoft.com/office/officeart/2005/8/layout/default"/>
    <dgm:cxn modelId="{045AFAC3-EA92-734C-A296-976C4E1B55C4}" type="presParOf" srcId="{5EBE8C4A-0ABD-D34A-BA1A-72CDF0DA5E0B}" destId="{9B1295AE-D84E-F743-9932-574FF52005EA}" srcOrd="11" destOrd="0" presId="urn:microsoft.com/office/officeart/2005/8/layout/default"/>
    <dgm:cxn modelId="{E6FA823C-A785-854C-BC32-D80E9A779D42}" type="presParOf" srcId="{5EBE8C4A-0ABD-D34A-BA1A-72CDF0DA5E0B}" destId="{340EEB2D-1381-7647-9E19-3ACFFBC8A25F}" srcOrd="12" destOrd="0" presId="urn:microsoft.com/office/officeart/2005/8/layout/default"/>
    <dgm:cxn modelId="{4CAFA5D1-D509-D54A-85A4-BC80D662E6EA}" type="presParOf" srcId="{5EBE8C4A-0ABD-D34A-BA1A-72CDF0DA5E0B}" destId="{75C7E369-1702-2F45-9CD9-E8CF8ED14590}" srcOrd="13" destOrd="0" presId="urn:microsoft.com/office/officeart/2005/8/layout/default"/>
    <dgm:cxn modelId="{39803535-56B2-E548-AA4B-7F8399BBE6B9}" type="presParOf" srcId="{5EBE8C4A-0ABD-D34A-BA1A-72CDF0DA5E0B}" destId="{EC17B7A9-C88F-B546-81D6-5CE0F6EFC84E}" srcOrd="14" destOrd="0" presId="urn:microsoft.com/office/officeart/2005/8/layout/default"/>
    <dgm:cxn modelId="{44249ECC-5DEA-3D45-AA9D-1D345479221E}" type="presParOf" srcId="{5EBE8C4A-0ABD-D34A-BA1A-72CDF0DA5E0B}" destId="{5310F15F-1CB8-1743-AE90-E67ABDAB628A}" srcOrd="15" destOrd="0" presId="urn:microsoft.com/office/officeart/2005/8/layout/default"/>
    <dgm:cxn modelId="{01B993B7-54AF-BB43-B76E-D85941E5FC04}" type="presParOf" srcId="{5EBE8C4A-0ABD-D34A-BA1A-72CDF0DA5E0B}" destId="{9326C755-910B-B24D-958D-884723101F56}" srcOrd="16" destOrd="0" presId="urn:microsoft.com/office/officeart/2005/8/layout/default"/>
    <dgm:cxn modelId="{3E55FFC4-371B-E747-B8AA-21BCAA08DADC}" type="presParOf" srcId="{5EBE8C4A-0ABD-D34A-BA1A-72CDF0DA5E0B}" destId="{44907E36-AA95-9245-AC0F-1D69E86C2883}" srcOrd="17" destOrd="0" presId="urn:microsoft.com/office/officeart/2005/8/layout/default"/>
    <dgm:cxn modelId="{D3BEA4EB-8245-D348-9533-D57C6BBDE636}" type="presParOf" srcId="{5EBE8C4A-0ABD-D34A-BA1A-72CDF0DA5E0B}" destId="{1334B9EA-A203-4F4C-B982-3B2B4287FCF0}" srcOrd="18" destOrd="0" presId="urn:microsoft.com/office/officeart/2005/8/layout/default"/>
    <dgm:cxn modelId="{41BC3786-E12F-BF4B-BB99-CAB9E795B8BD}" type="presParOf" srcId="{5EBE8C4A-0ABD-D34A-BA1A-72CDF0DA5E0B}" destId="{090730F9-7BA5-514A-9BC1-47D77F20757E}" srcOrd="19" destOrd="0" presId="urn:microsoft.com/office/officeart/2005/8/layout/default"/>
    <dgm:cxn modelId="{DF1A5CA6-F333-0243-AFEB-2DB0D18F5E3A}" type="presParOf" srcId="{5EBE8C4A-0ABD-D34A-BA1A-72CDF0DA5E0B}" destId="{4F9791D1-1F41-1343-ACBB-F5B0F1F1E38C}" srcOrd="20" destOrd="0" presId="urn:microsoft.com/office/officeart/2005/8/layout/default"/>
    <dgm:cxn modelId="{11DAD984-2B5D-A04C-9194-E6462620ACB0}" type="presParOf" srcId="{5EBE8C4A-0ABD-D34A-BA1A-72CDF0DA5E0B}" destId="{FB032F2F-00DD-A448-B34E-176F0F305825}" srcOrd="21" destOrd="0" presId="urn:microsoft.com/office/officeart/2005/8/layout/default"/>
    <dgm:cxn modelId="{3C97D0C2-6DA7-4D46-BBC8-1A1E8350C928}" type="presParOf" srcId="{5EBE8C4A-0ABD-D34A-BA1A-72CDF0DA5E0B}" destId="{C397E0ED-FBB2-524B-99ED-1D5C711141F9}"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Majored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noFill/>
      </dgm:spPr>
      <dgm:t>
        <a:bodyPr/>
        <a:lstStyle/>
        <a:p>
          <a:r>
            <a:rPr lang="en-US" dirty="0"/>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dirty="0"/>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rgbClr val="FFD900"/>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dirty="0"/>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6F609B-8025-4C92-8000-C3D79CEA6AAD}" type="doc">
      <dgm:prSet loTypeId="urn:microsoft.com/office/officeart/2005/8/layout/vList2" loCatId="list" qsTypeId="urn:microsoft.com/office/officeart/2005/8/quickstyle/simple4" qsCatId="simple" csTypeId="urn:microsoft.com/office/officeart/2005/8/colors/colorful3" csCatId="colorful" phldr="1"/>
      <dgm:spPr/>
      <dgm:t>
        <a:bodyPr/>
        <a:lstStyle/>
        <a:p>
          <a:endParaRPr lang="en-US"/>
        </a:p>
      </dgm:t>
    </dgm:pt>
    <dgm:pt modelId="{D9507375-B52E-469A-9424-5836D731ABAF}">
      <dgm:prSet/>
      <dgm:spPr/>
      <dgm:t>
        <a:bodyPr/>
        <a:lstStyle/>
        <a:p>
          <a:r>
            <a:rPr lang="en-US" b="1" dirty="0"/>
            <a:t>A: </a:t>
          </a:r>
          <a:r>
            <a:rPr lang="en-US" dirty="0"/>
            <a:t>RStudio is a programming language</a:t>
          </a:r>
        </a:p>
      </dgm:t>
    </dgm:pt>
    <dgm:pt modelId="{7F18923B-73FB-466D-ADDB-AC3935EAFE7F}" type="parTrans" cxnId="{938B7C5D-5A1F-4C86-865C-3EA103731C7D}">
      <dgm:prSet/>
      <dgm:spPr/>
      <dgm:t>
        <a:bodyPr/>
        <a:lstStyle/>
        <a:p>
          <a:endParaRPr lang="en-US"/>
        </a:p>
      </dgm:t>
    </dgm:pt>
    <dgm:pt modelId="{6C5F5B75-7C93-4A7E-8928-3943BE7ABF32}" type="sibTrans" cxnId="{938B7C5D-5A1F-4C86-865C-3EA103731C7D}">
      <dgm:prSet/>
      <dgm:spPr/>
      <dgm:t>
        <a:bodyPr/>
        <a:lstStyle/>
        <a:p>
          <a:endParaRPr lang="en-US"/>
        </a:p>
      </dgm:t>
    </dgm:pt>
    <dgm:pt modelId="{4872C0D7-CFF7-4719-BF94-D9D83B4F0428}">
      <dgm:prSet/>
      <dgm:spPr/>
      <dgm:t>
        <a:bodyPr/>
        <a:lstStyle/>
        <a:p>
          <a:r>
            <a:rPr lang="en-US" b="1" dirty="0"/>
            <a:t>B: </a:t>
          </a:r>
          <a:r>
            <a:rPr lang="en-US" dirty="0"/>
            <a:t>R and RStudio are the same program</a:t>
          </a:r>
        </a:p>
      </dgm:t>
    </dgm:pt>
    <dgm:pt modelId="{DFFEAED3-F94A-4F22-B3A3-298D9652ABB0}" type="parTrans" cxnId="{C1823312-1AA4-4A1D-ABFB-D20FA79C99DA}">
      <dgm:prSet/>
      <dgm:spPr/>
      <dgm:t>
        <a:bodyPr/>
        <a:lstStyle/>
        <a:p>
          <a:endParaRPr lang="en-US"/>
        </a:p>
      </dgm:t>
    </dgm:pt>
    <dgm:pt modelId="{1A838D53-CB45-47DB-A10D-F4EA8022BF84}" type="sibTrans" cxnId="{C1823312-1AA4-4A1D-ABFB-D20FA79C99DA}">
      <dgm:prSet/>
      <dgm:spPr/>
      <dgm:t>
        <a:bodyPr/>
        <a:lstStyle/>
        <a:p>
          <a:endParaRPr lang="en-US"/>
        </a:p>
      </dgm:t>
    </dgm:pt>
    <dgm:pt modelId="{36B61B81-C6B4-4A67-8FFC-892A21F49CD7}">
      <dgm:prSet/>
      <dgm:spPr/>
      <dgm:t>
        <a:bodyPr/>
        <a:lstStyle/>
        <a:p>
          <a:r>
            <a:rPr lang="en-US" b="1"/>
            <a:t>C: </a:t>
          </a:r>
          <a:r>
            <a:rPr lang="en-US"/>
            <a:t>RStudio is an IDE</a:t>
          </a:r>
        </a:p>
      </dgm:t>
    </dgm:pt>
    <dgm:pt modelId="{65650911-B56A-4340-ACBE-F4A05AC199B9}" type="parTrans" cxnId="{01DA1D4E-B994-42F5-B735-B3F806EAD115}">
      <dgm:prSet/>
      <dgm:spPr/>
      <dgm:t>
        <a:bodyPr/>
        <a:lstStyle/>
        <a:p>
          <a:endParaRPr lang="en-US"/>
        </a:p>
      </dgm:t>
    </dgm:pt>
    <dgm:pt modelId="{59E38D39-0F09-411B-8D91-55675EE1FB83}" type="sibTrans" cxnId="{01DA1D4E-B994-42F5-B735-B3F806EAD115}">
      <dgm:prSet/>
      <dgm:spPr/>
      <dgm:t>
        <a:bodyPr/>
        <a:lstStyle/>
        <a:p>
          <a:endParaRPr lang="en-US"/>
        </a:p>
      </dgm:t>
    </dgm:pt>
    <dgm:pt modelId="{60E1CAD6-86C5-4EE1-B402-292B2B8AFE99}">
      <dgm:prSet/>
      <dgm:spPr/>
      <dgm:t>
        <a:bodyPr/>
        <a:lstStyle/>
        <a:p>
          <a:r>
            <a:rPr lang="en-US" b="1"/>
            <a:t>D: </a:t>
          </a:r>
          <a:r>
            <a:rPr lang="en-US"/>
            <a:t>RStudio is a GUI</a:t>
          </a:r>
        </a:p>
      </dgm:t>
    </dgm:pt>
    <dgm:pt modelId="{4B113DEE-F297-47C0-B73C-A8A785693F8D}" type="parTrans" cxnId="{C6F2337A-E955-4792-A2F7-4E89994C563F}">
      <dgm:prSet/>
      <dgm:spPr/>
      <dgm:t>
        <a:bodyPr/>
        <a:lstStyle/>
        <a:p>
          <a:endParaRPr lang="en-US"/>
        </a:p>
      </dgm:t>
    </dgm:pt>
    <dgm:pt modelId="{943E86E4-2A6C-4B78-86C8-1B198DA327EC}" type="sibTrans" cxnId="{C6F2337A-E955-4792-A2F7-4E89994C563F}">
      <dgm:prSet/>
      <dgm:spPr/>
      <dgm:t>
        <a:bodyPr/>
        <a:lstStyle/>
        <a:p>
          <a:endParaRPr lang="en-US"/>
        </a:p>
      </dgm:t>
    </dgm:pt>
    <dgm:pt modelId="{1CCD53A8-47D4-46F6-B040-5395FB8EFCCC}">
      <dgm:prSet/>
      <dgm:spPr/>
      <dgm:t>
        <a:bodyPr/>
        <a:lstStyle/>
        <a:p>
          <a:r>
            <a:rPr lang="en-US" b="1"/>
            <a:t>E: </a:t>
          </a:r>
          <a:r>
            <a:rPr lang="en-US"/>
            <a:t>R automatically makes our code reproducible</a:t>
          </a:r>
        </a:p>
      </dgm:t>
    </dgm:pt>
    <dgm:pt modelId="{0B07D341-3E34-4E93-AD0F-7A7D3F9772F6}" type="parTrans" cxnId="{B67D0673-F0F9-44C5-B6D7-C36835C8CF9E}">
      <dgm:prSet/>
      <dgm:spPr/>
      <dgm:t>
        <a:bodyPr/>
        <a:lstStyle/>
        <a:p>
          <a:endParaRPr lang="en-US"/>
        </a:p>
      </dgm:t>
    </dgm:pt>
    <dgm:pt modelId="{C63CFCB7-DF03-4DB1-AC17-C853D70F84F9}" type="sibTrans" cxnId="{B67D0673-F0F9-44C5-B6D7-C36835C8CF9E}">
      <dgm:prSet/>
      <dgm:spPr/>
      <dgm:t>
        <a:bodyPr/>
        <a:lstStyle/>
        <a:p>
          <a:endParaRPr lang="en-US"/>
        </a:p>
      </dgm:t>
    </dgm:pt>
    <dgm:pt modelId="{79FE6D62-6DF2-42C2-AA15-2655CADCBDB9}">
      <dgm:prSet/>
      <dgm:spPr/>
      <dgm:t>
        <a:bodyPr/>
        <a:lstStyle/>
        <a:p>
          <a:r>
            <a:rPr lang="en-US" b="1" dirty="0"/>
            <a:t>F: </a:t>
          </a:r>
          <a:r>
            <a:rPr lang="en-US" dirty="0"/>
            <a:t>All R commands have to run through the R console</a:t>
          </a:r>
        </a:p>
      </dgm:t>
    </dgm:pt>
    <dgm:pt modelId="{4724ABCA-E95D-4A93-837C-7B5ADFB4AFDB}" type="parTrans" cxnId="{64A1BE5B-6592-4FE1-8213-F487ECE53B9C}">
      <dgm:prSet/>
      <dgm:spPr/>
      <dgm:t>
        <a:bodyPr/>
        <a:lstStyle/>
        <a:p>
          <a:endParaRPr lang="en-US"/>
        </a:p>
      </dgm:t>
    </dgm:pt>
    <dgm:pt modelId="{3B6FBF86-51EC-47CC-8012-A61111834D43}" type="sibTrans" cxnId="{64A1BE5B-6592-4FE1-8213-F487ECE53B9C}">
      <dgm:prSet/>
      <dgm:spPr/>
      <dgm:t>
        <a:bodyPr/>
        <a:lstStyle/>
        <a:p>
          <a:endParaRPr lang="en-US"/>
        </a:p>
      </dgm:t>
    </dgm:pt>
    <dgm:pt modelId="{197D281F-6E4D-C44C-96AE-3DA24C355D5D}" type="pres">
      <dgm:prSet presAssocID="{3D6F609B-8025-4C92-8000-C3D79CEA6AAD}" presName="linear" presStyleCnt="0">
        <dgm:presLayoutVars>
          <dgm:animLvl val="lvl"/>
          <dgm:resizeHandles val="exact"/>
        </dgm:presLayoutVars>
      </dgm:prSet>
      <dgm:spPr/>
    </dgm:pt>
    <dgm:pt modelId="{5197B924-4BC3-8F42-BD97-4BD4A5938552}" type="pres">
      <dgm:prSet presAssocID="{D9507375-B52E-469A-9424-5836D731ABAF}" presName="parentText" presStyleLbl="node1" presStyleIdx="0" presStyleCnt="6">
        <dgm:presLayoutVars>
          <dgm:chMax val="0"/>
          <dgm:bulletEnabled val="1"/>
        </dgm:presLayoutVars>
      </dgm:prSet>
      <dgm:spPr/>
    </dgm:pt>
    <dgm:pt modelId="{BA2BF548-A4F0-9448-AF98-69F7719C45CA}" type="pres">
      <dgm:prSet presAssocID="{6C5F5B75-7C93-4A7E-8928-3943BE7ABF32}" presName="spacer" presStyleCnt="0"/>
      <dgm:spPr/>
    </dgm:pt>
    <dgm:pt modelId="{B836360E-BC8D-AC46-B7BE-6562B8A72732}" type="pres">
      <dgm:prSet presAssocID="{4872C0D7-CFF7-4719-BF94-D9D83B4F0428}" presName="parentText" presStyleLbl="node1" presStyleIdx="1" presStyleCnt="6">
        <dgm:presLayoutVars>
          <dgm:chMax val="0"/>
          <dgm:bulletEnabled val="1"/>
        </dgm:presLayoutVars>
      </dgm:prSet>
      <dgm:spPr/>
    </dgm:pt>
    <dgm:pt modelId="{A021C2BE-9FB1-D545-A072-BB2393988B31}" type="pres">
      <dgm:prSet presAssocID="{1A838D53-CB45-47DB-A10D-F4EA8022BF84}" presName="spacer" presStyleCnt="0"/>
      <dgm:spPr/>
    </dgm:pt>
    <dgm:pt modelId="{12CD2EF7-C010-B348-96E6-037E0A2FD60E}" type="pres">
      <dgm:prSet presAssocID="{36B61B81-C6B4-4A67-8FFC-892A21F49CD7}" presName="parentText" presStyleLbl="node1" presStyleIdx="2" presStyleCnt="6">
        <dgm:presLayoutVars>
          <dgm:chMax val="0"/>
          <dgm:bulletEnabled val="1"/>
        </dgm:presLayoutVars>
      </dgm:prSet>
      <dgm:spPr/>
    </dgm:pt>
    <dgm:pt modelId="{74C5EC3C-FD22-E840-99F5-4524A12DB5FF}" type="pres">
      <dgm:prSet presAssocID="{59E38D39-0F09-411B-8D91-55675EE1FB83}" presName="spacer" presStyleCnt="0"/>
      <dgm:spPr/>
    </dgm:pt>
    <dgm:pt modelId="{8109B17E-3696-7343-AC84-3D4F8EB04C04}" type="pres">
      <dgm:prSet presAssocID="{60E1CAD6-86C5-4EE1-B402-292B2B8AFE99}" presName="parentText" presStyleLbl="node1" presStyleIdx="3" presStyleCnt="6">
        <dgm:presLayoutVars>
          <dgm:chMax val="0"/>
          <dgm:bulletEnabled val="1"/>
        </dgm:presLayoutVars>
      </dgm:prSet>
      <dgm:spPr/>
    </dgm:pt>
    <dgm:pt modelId="{E8B48922-F177-C340-9B20-B79FCB8DDAA4}" type="pres">
      <dgm:prSet presAssocID="{943E86E4-2A6C-4B78-86C8-1B198DA327EC}" presName="spacer" presStyleCnt="0"/>
      <dgm:spPr/>
    </dgm:pt>
    <dgm:pt modelId="{5D35D7B8-2FD5-1246-A4B3-802B4D38D988}" type="pres">
      <dgm:prSet presAssocID="{1CCD53A8-47D4-46F6-B040-5395FB8EFCCC}" presName="parentText" presStyleLbl="node1" presStyleIdx="4" presStyleCnt="6">
        <dgm:presLayoutVars>
          <dgm:chMax val="0"/>
          <dgm:bulletEnabled val="1"/>
        </dgm:presLayoutVars>
      </dgm:prSet>
      <dgm:spPr/>
    </dgm:pt>
    <dgm:pt modelId="{FA7B6BCD-FEA2-924B-8CA9-F6478CAE4636}" type="pres">
      <dgm:prSet presAssocID="{C63CFCB7-DF03-4DB1-AC17-C853D70F84F9}" presName="spacer" presStyleCnt="0"/>
      <dgm:spPr/>
    </dgm:pt>
    <dgm:pt modelId="{71E65F76-A4DF-2141-A18C-76D0B5413511}" type="pres">
      <dgm:prSet presAssocID="{79FE6D62-6DF2-42C2-AA15-2655CADCBDB9}" presName="parentText" presStyleLbl="node1" presStyleIdx="5" presStyleCnt="6">
        <dgm:presLayoutVars>
          <dgm:chMax val="0"/>
          <dgm:bulletEnabled val="1"/>
        </dgm:presLayoutVars>
      </dgm:prSet>
      <dgm:spPr/>
    </dgm:pt>
  </dgm:ptLst>
  <dgm:cxnLst>
    <dgm:cxn modelId="{C1823312-1AA4-4A1D-ABFB-D20FA79C99DA}" srcId="{3D6F609B-8025-4C92-8000-C3D79CEA6AAD}" destId="{4872C0D7-CFF7-4719-BF94-D9D83B4F0428}" srcOrd="1" destOrd="0" parTransId="{DFFEAED3-F94A-4F22-B3A3-298D9652ABB0}" sibTransId="{1A838D53-CB45-47DB-A10D-F4EA8022BF84}"/>
    <dgm:cxn modelId="{01DA1D4E-B994-42F5-B735-B3F806EAD115}" srcId="{3D6F609B-8025-4C92-8000-C3D79CEA6AAD}" destId="{36B61B81-C6B4-4A67-8FFC-892A21F49CD7}" srcOrd="2" destOrd="0" parTransId="{65650911-B56A-4340-ACBE-F4A05AC199B9}" sibTransId="{59E38D39-0F09-411B-8D91-55675EE1FB83}"/>
    <dgm:cxn modelId="{12404755-5D69-B248-BEB4-9FCE0042ACA1}" type="presOf" srcId="{60E1CAD6-86C5-4EE1-B402-292B2B8AFE99}" destId="{8109B17E-3696-7343-AC84-3D4F8EB04C04}" srcOrd="0" destOrd="0" presId="urn:microsoft.com/office/officeart/2005/8/layout/vList2"/>
    <dgm:cxn modelId="{64A1BE5B-6592-4FE1-8213-F487ECE53B9C}" srcId="{3D6F609B-8025-4C92-8000-C3D79CEA6AAD}" destId="{79FE6D62-6DF2-42C2-AA15-2655CADCBDB9}" srcOrd="5" destOrd="0" parTransId="{4724ABCA-E95D-4A93-837C-7B5ADFB4AFDB}" sibTransId="{3B6FBF86-51EC-47CC-8012-A61111834D43}"/>
    <dgm:cxn modelId="{938B7C5D-5A1F-4C86-865C-3EA103731C7D}" srcId="{3D6F609B-8025-4C92-8000-C3D79CEA6AAD}" destId="{D9507375-B52E-469A-9424-5836D731ABAF}" srcOrd="0" destOrd="0" parTransId="{7F18923B-73FB-466D-ADDB-AC3935EAFE7F}" sibTransId="{6C5F5B75-7C93-4A7E-8928-3943BE7ABF32}"/>
    <dgm:cxn modelId="{B67D0673-F0F9-44C5-B6D7-C36835C8CF9E}" srcId="{3D6F609B-8025-4C92-8000-C3D79CEA6AAD}" destId="{1CCD53A8-47D4-46F6-B040-5395FB8EFCCC}" srcOrd="4" destOrd="0" parTransId="{0B07D341-3E34-4E93-AD0F-7A7D3F9772F6}" sibTransId="{C63CFCB7-DF03-4DB1-AC17-C853D70F84F9}"/>
    <dgm:cxn modelId="{C6F2337A-E955-4792-A2F7-4E89994C563F}" srcId="{3D6F609B-8025-4C92-8000-C3D79CEA6AAD}" destId="{60E1CAD6-86C5-4EE1-B402-292B2B8AFE99}" srcOrd="3" destOrd="0" parTransId="{4B113DEE-F297-47C0-B73C-A8A785693F8D}" sibTransId="{943E86E4-2A6C-4B78-86C8-1B198DA327EC}"/>
    <dgm:cxn modelId="{0C6EE8A3-3E9D-AA4C-AAF9-01B2EB8AE364}" type="presOf" srcId="{3D6F609B-8025-4C92-8000-C3D79CEA6AAD}" destId="{197D281F-6E4D-C44C-96AE-3DA24C355D5D}" srcOrd="0" destOrd="0" presId="urn:microsoft.com/office/officeart/2005/8/layout/vList2"/>
    <dgm:cxn modelId="{93267AAD-38D7-CF47-8A06-D5F28E6CB40A}" type="presOf" srcId="{D9507375-B52E-469A-9424-5836D731ABAF}" destId="{5197B924-4BC3-8F42-BD97-4BD4A5938552}" srcOrd="0" destOrd="0" presId="urn:microsoft.com/office/officeart/2005/8/layout/vList2"/>
    <dgm:cxn modelId="{950B7DC7-D8CD-2F49-8964-BE56C968CC6C}" type="presOf" srcId="{4872C0D7-CFF7-4719-BF94-D9D83B4F0428}" destId="{B836360E-BC8D-AC46-B7BE-6562B8A72732}" srcOrd="0" destOrd="0" presId="urn:microsoft.com/office/officeart/2005/8/layout/vList2"/>
    <dgm:cxn modelId="{08779FCD-805B-414C-A7AD-70C86CE06E37}" type="presOf" srcId="{36B61B81-C6B4-4A67-8FFC-892A21F49CD7}" destId="{12CD2EF7-C010-B348-96E6-037E0A2FD60E}" srcOrd="0" destOrd="0" presId="urn:microsoft.com/office/officeart/2005/8/layout/vList2"/>
    <dgm:cxn modelId="{7B9C7ACF-A55F-AE46-9AFA-C0996367F13F}" type="presOf" srcId="{79FE6D62-6DF2-42C2-AA15-2655CADCBDB9}" destId="{71E65F76-A4DF-2141-A18C-76D0B5413511}" srcOrd="0" destOrd="0" presId="urn:microsoft.com/office/officeart/2005/8/layout/vList2"/>
    <dgm:cxn modelId="{C49581DA-4116-1E43-BD94-4F14D4C22252}" type="presOf" srcId="{1CCD53A8-47D4-46F6-B040-5395FB8EFCCC}" destId="{5D35D7B8-2FD5-1246-A4B3-802B4D38D988}" srcOrd="0" destOrd="0" presId="urn:microsoft.com/office/officeart/2005/8/layout/vList2"/>
    <dgm:cxn modelId="{F770F2CD-3848-7148-AEFC-C344F1FDE3CE}" type="presParOf" srcId="{197D281F-6E4D-C44C-96AE-3DA24C355D5D}" destId="{5197B924-4BC3-8F42-BD97-4BD4A5938552}" srcOrd="0" destOrd="0" presId="urn:microsoft.com/office/officeart/2005/8/layout/vList2"/>
    <dgm:cxn modelId="{71A7F510-1FD8-BC46-B238-854C28CD46B1}" type="presParOf" srcId="{197D281F-6E4D-C44C-96AE-3DA24C355D5D}" destId="{BA2BF548-A4F0-9448-AF98-69F7719C45CA}" srcOrd="1" destOrd="0" presId="urn:microsoft.com/office/officeart/2005/8/layout/vList2"/>
    <dgm:cxn modelId="{8F357FDC-80B4-E642-AA37-66E7CF26D82D}" type="presParOf" srcId="{197D281F-6E4D-C44C-96AE-3DA24C355D5D}" destId="{B836360E-BC8D-AC46-B7BE-6562B8A72732}" srcOrd="2" destOrd="0" presId="urn:microsoft.com/office/officeart/2005/8/layout/vList2"/>
    <dgm:cxn modelId="{50492C27-9260-4B49-9B69-CBA7324E8247}" type="presParOf" srcId="{197D281F-6E4D-C44C-96AE-3DA24C355D5D}" destId="{A021C2BE-9FB1-D545-A072-BB2393988B31}" srcOrd="3" destOrd="0" presId="urn:microsoft.com/office/officeart/2005/8/layout/vList2"/>
    <dgm:cxn modelId="{81BCD1F0-7E72-2F43-805F-9613A0C4BAAC}" type="presParOf" srcId="{197D281F-6E4D-C44C-96AE-3DA24C355D5D}" destId="{12CD2EF7-C010-B348-96E6-037E0A2FD60E}" srcOrd="4" destOrd="0" presId="urn:microsoft.com/office/officeart/2005/8/layout/vList2"/>
    <dgm:cxn modelId="{61DDA919-24B3-8044-B7A9-DE1812E38AD5}" type="presParOf" srcId="{197D281F-6E4D-C44C-96AE-3DA24C355D5D}" destId="{74C5EC3C-FD22-E840-99F5-4524A12DB5FF}" srcOrd="5" destOrd="0" presId="urn:microsoft.com/office/officeart/2005/8/layout/vList2"/>
    <dgm:cxn modelId="{66CDA7E6-EE81-EC46-A04D-2E5BF979357B}" type="presParOf" srcId="{197D281F-6E4D-C44C-96AE-3DA24C355D5D}" destId="{8109B17E-3696-7343-AC84-3D4F8EB04C04}" srcOrd="6" destOrd="0" presId="urn:microsoft.com/office/officeart/2005/8/layout/vList2"/>
    <dgm:cxn modelId="{512AC5F1-4ECC-0C43-B04E-953BC38FB679}" type="presParOf" srcId="{197D281F-6E4D-C44C-96AE-3DA24C355D5D}" destId="{E8B48922-F177-C340-9B20-B79FCB8DDAA4}" srcOrd="7" destOrd="0" presId="urn:microsoft.com/office/officeart/2005/8/layout/vList2"/>
    <dgm:cxn modelId="{8AC608BF-75BC-DD47-B989-8894BBD535B3}" type="presParOf" srcId="{197D281F-6E4D-C44C-96AE-3DA24C355D5D}" destId="{5D35D7B8-2FD5-1246-A4B3-802B4D38D988}" srcOrd="8" destOrd="0" presId="urn:microsoft.com/office/officeart/2005/8/layout/vList2"/>
    <dgm:cxn modelId="{ABCF79AD-1E00-F041-8963-F7E419C89443}" type="presParOf" srcId="{197D281F-6E4D-C44C-96AE-3DA24C355D5D}" destId="{FA7B6BCD-FEA2-924B-8CA9-F6478CAE4636}" srcOrd="9" destOrd="0" presId="urn:microsoft.com/office/officeart/2005/8/layout/vList2"/>
    <dgm:cxn modelId="{7CEB0C1C-60C9-174D-9350-5B80692F0721}" type="presParOf" srcId="{197D281F-6E4D-C44C-96AE-3DA24C355D5D}" destId="{71E65F76-A4DF-2141-A18C-76D0B541351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FD900"/>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363240" y="1650951"/>
          <a:ext cx="6753084"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62446"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040725" y="1677378"/>
          <a:ext cx="4194151"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Instructors:</a:t>
          </a:r>
        </a:p>
      </dsp:txBody>
      <dsp:txXfrm>
        <a:off x="1040725" y="1677378"/>
        <a:ext cx="4194151" cy="1407228"/>
      </dsp:txXfrm>
    </dsp:sp>
    <dsp:sp modelId="{80C561A1-1015-4E7B-A9E7-B581A2EBE713}">
      <dsp:nvSpPr>
        <dsp:cNvPr id="0" name=""/>
        <dsp:cNvSpPr/>
      </dsp:nvSpPr>
      <dsp:spPr>
        <a:xfrm>
          <a:off x="3571336" y="1650951"/>
          <a:ext cx="354498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244600">
            <a:lnSpc>
              <a:spcPct val="100000"/>
            </a:lnSpc>
            <a:spcBef>
              <a:spcPct val="0"/>
            </a:spcBef>
            <a:spcAft>
              <a:spcPct val="35000"/>
            </a:spcAft>
            <a:buNone/>
          </a:pPr>
          <a:r>
            <a:rPr lang="en-US" sz="2800" b="1" kern="1200" dirty="0"/>
            <a:t>Emilio </a:t>
          </a:r>
          <a:r>
            <a:rPr lang="en-US" sz="2800" b="1" kern="1200" dirty="0" err="1"/>
            <a:t>Lehoucq</a:t>
          </a:r>
          <a:endParaRPr lang="en-US" sz="2800" b="1" kern="1200" dirty="0"/>
        </a:p>
        <a:p>
          <a:pPr marL="0" lvl="0" indent="0" algn="l" defTabSz="1244600">
            <a:lnSpc>
              <a:spcPct val="100000"/>
            </a:lnSpc>
            <a:spcBef>
              <a:spcPct val="0"/>
            </a:spcBef>
            <a:spcAft>
              <a:spcPct val="35000"/>
            </a:spcAft>
            <a:buNone/>
          </a:pPr>
          <a:r>
            <a:rPr lang="en-US" sz="2800" b="1" kern="1200" dirty="0"/>
            <a:t>Ritika Giri</a:t>
          </a:r>
        </a:p>
      </dsp:txBody>
      <dsp:txXfrm>
        <a:off x="3571336" y="1650951"/>
        <a:ext cx="3544988" cy="14072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06A66-4DAE-FD45-9BD8-7318DC6B10ED}">
      <dsp:nvSpPr>
        <dsp:cNvPr id="0" name=""/>
        <dsp:cNvSpPr/>
      </dsp:nvSpPr>
      <dsp:spPr>
        <a:xfrm>
          <a:off x="0" y="50864"/>
          <a:ext cx="9601200" cy="524745"/>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A: </a:t>
          </a:r>
          <a:r>
            <a:rPr lang="en-US" sz="2300" kern="1200"/>
            <a:t>"\n" is an empty string</a:t>
          </a:r>
        </a:p>
      </dsp:txBody>
      <dsp:txXfrm>
        <a:off x="25616" y="76480"/>
        <a:ext cx="9549968" cy="473513"/>
      </dsp:txXfrm>
    </dsp:sp>
    <dsp:sp modelId="{09CB9222-16AE-764F-84EF-960E4D1FB448}">
      <dsp:nvSpPr>
        <dsp:cNvPr id="0" name=""/>
        <dsp:cNvSpPr/>
      </dsp:nvSpPr>
      <dsp:spPr>
        <a:xfrm>
          <a:off x="0" y="641849"/>
          <a:ext cx="9601200" cy="524745"/>
        </a:xfrm>
        <a:prstGeom prst="roundRect">
          <a:avLst/>
        </a:prstGeom>
        <a:solidFill>
          <a:schemeClr val="accent2">
            <a:hueOff val="238347"/>
            <a:satOff val="1383"/>
            <a:lumOff val="1373"/>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B: </a:t>
          </a:r>
          <a:r>
            <a:rPr lang="en-US" sz="2300" b="0" kern="1200"/>
            <a:t>(</a:t>
          </a:r>
          <a:r>
            <a:rPr lang="en-US" sz="2300" kern="1200"/>
            <a:t>TRUE &amp; FALSE) | (FALSE | TRUE)</a:t>
          </a:r>
        </a:p>
      </dsp:txBody>
      <dsp:txXfrm>
        <a:off x="25616" y="667465"/>
        <a:ext cx="9549968" cy="473513"/>
      </dsp:txXfrm>
    </dsp:sp>
    <dsp:sp modelId="{E18BEB1C-AB8E-E845-9C0D-3577DAE3EA15}">
      <dsp:nvSpPr>
        <dsp:cNvPr id="0" name=""/>
        <dsp:cNvSpPr/>
      </dsp:nvSpPr>
      <dsp:spPr>
        <a:xfrm>
          <a:off x="0" y="1232834"/>
          <a:ext cx="9601200" cy="524745"/>
        </a:xfrm>
        <a:prstGeom prst="roundRect">
          <a:avLst/>
        </a:prstGeom>
        <a:solidFill>
          <a:schemeClr val="accent2">
            <a:hueOff val="476694"/>
            <a:satOff val="2765"/>
            <a:lumOff val="2746"/>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C: </a:t>
          </a:r>
          <a:r>
            <a:rPr lang="en-US" sz="2300" kern="1200"/>
            <a:t>TRUE == 1</a:t>
          </a:r>
        </a:p>
      </dsp:txBody>
      <dsp:txXfrm>
        <a:off x="25616" y="1258450"/>
        <a:ext cx="9549968" cy="473513"/>
      </dsp:txXfrm>
    </dsp:sp>
    <dsp:sp modelId="{858854F6-D7CE-6C4C-9460-ED54EFD8804E}">
      <dsp:nvSpPr>
        <dsp:cNvPr id="0" name=""/>
        <dsp:cNvSpPr/>
      </dsp:nvSpPr>
      <dsp:spPr>
        <a:xfrm>
          <a:off x="0" y="1823820"/>
          <a:ext cx="9601200" cy="524745"/>
        </a:xfrm>
        <a:prstGeom prst="roundRect">
          <a:avLst/>
        </a:prstGeom>
        <a:solidFill>
          <a:schemeClr val="accent2">
            <a:hueOff val="715041"/>
            <a:satOff val="4148"/>
            <a:lumOff val="411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D: </a:t>
          </a:r>
          <a:r>
            <a:rPr lang="en-US" sz="2300" kern="1200"/>
            <a:t>“Dog” == “dog”</a:t>
          </a:r>
        </a:p>
      </dsp:txBody>
      <dsp:txXfrm>
        <a:off x="25616" y="1849436"/>
        <a:ext cx="9549968" cy="473513"/>
      </dsp:txXfrm>
    </dsp:sp>
    <dsp:sp modelId="{F4687A1C-CDF8-F349-860E-81384934A92D}">
      <dsp:nvSpPr>
        <dsp:cNvPr id="0" name=""/>
        <dsp:cNvSpPr/>
      </dsp:nvSpPr>
      <dsp:spPr>
        <a:xfrm>
          <a:off x="0" y="2414805"/>
          <a:ext cx="9601200" cy="524745"/>
        </a:xfrm>
        <a:prstGeom prst="roundRect">
          <a:avLst/>
        </a:prstGeom>
        <a:solidFill>
          <a:schemeClr val="accent2">
            <a:hueOff val="953388"/>
            <a:satOff val="5530"/>
            <a:lumOff val="5491"/>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E: </a:t>
          </a:r>
          <a:r>
            <a:rPr lang="en-US" sz="2300" b="0" kern="1200"/>
            <a:t>"this is a valid character data'</a:t>
          </a:r>
        </a:p>
      </dsp:txBody>
      <dsp:txXfrm>
        <a:off x="25616" y="2440421"/>
        <a:ext cx="9549968" cy="473513"/>
      </dsp:txXfrm>
    </dsp:sp>
    <dsp:sp modelId="{4A609820-6424-C544-81C6-D626696C7445}">
      <dsp:nvSpPr>
        <dsp:cNvPr id="0" name=""/>
        <dsp:cNvSpPr/>
      </dsp:nvSpPr>
      <dsp:spPr>
        <a:xfrm>
          <a:off x="0" y="3005790"/>
          <a:ext cx="9601200" cy="524745"/>
        </a:xfrm>
        <a:prstGeom prst="roundRect">
          <a:avLst/>
        </a:prstGeom>
        <a:solidFill>
          <a:schemeClr val="accent2">
            <a:hueOff val="1191735"/>
            <a:satOff val="6913"/>
            <a:lumOff val="6864"/>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F: </a:t>
          </a:r>
          <a:r>
            <a:rPr lang="en-US" sz="2300" b="0" kern="1200"/>
            <a:t>The value false can be represented as: FALSE, F, or false</a:t>
          </a:r>
          <a:endParaRPr lang="en-US" sz="2300" kern="1200"/>
        </a:p>
      </dsp:txBody>
      <dsp:txXfrm>
        <a:off x="25616" y="3031406"/>
        <a:ext cx="9549968" cy="4735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Frames</a:t>
          </a:r>
        </a:p>
      </dsp:txBody>
      <dsp:txXfrm>
        <a:off x="6889303" y="2081763"/>
        <a:ext cx="2504053" cy="15024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Data Frames</a:t>
          </a:r>
        </a:p>
      </dsp:txBody>
      <dsp:txXfrm>
        <a:off x="6889303" y="2081763"/>
        <a:ext cx="2504053" cy="15024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Data Frames</a:t>
          </a:r>
        </a:p>
      </dsp:txBody>
      <dsp:txXfrm>
        <a:off x="6889303" y="2081763"/>
        <a:ext cx="2504053" cy="15024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Data Frames</a:t>
          </a:r>
        </a:p>
      </dsp:txBody>
      <dsp:txXfrm>
        <a:off x="6889303" y="2081763"/>
        <a:ext cx="2504053" cy="15024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accent3">
            <a:lumMod val="40000"/>
            <a:lumOff val="6000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Frames</a:t>
          </a:r>
        </a:p>
      </dsp:txBody>
      <dsp:txXfrm>
        <a:off x="6889303" y="2081763"/>
        <a:ext cx="2504053" cy="150243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accent2">
            <a:lumMod val="40000"/>
            <a:lumOff val="60000"/>
            <a:alpha val="69121"/>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rgbClr val="FFC000">
            <a:alpha val="68288"/>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Frames</a:t>
          </a:r>
        </a:p>
      </dsp:txBody>
      <dsp:txXfrm>
        <a:off x="6889303" y="2081763"/>
        <a:ext cx="2504053" cy="1502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790CA-50B0-5641-A2B0-F23A674BE15A}">
      <dsp:nvSpPr>
        <dsp:cNvPr id="0" name=""/>
        <dsp:cNvSpPr/>
      </dsp:nvSpPr>
      <dsp:spPr>
        <a:xfrm>
          <a:off x="622723" y="1357"/>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Please be ready to start at 9:30am. We have a lot to cover! ⏰</a:t>
          </a:r>
        </a:p>
      </dsp:txBody>
      <dsp:txXfrm>
        <a:off x="622723" y="1357"/>
        <a:ext cx="2275465" cy="1365279"/>
      </dsp:txXfrm>
    </dsp:sp>
    <dsp:sp modelId="{128CE55E-D95B-FF4F-90B3-BD637CDAE203}">
      <dsp:nvSpPr>
        <dsp:cNvPr id="0" name=""/>
        <dsp:cNvSpPr/>
      </dsp:nvSpPr>
      <dsp:spPr>
        <a:xfrm>
          <a:off x="3125735" y="1357"/>
          <a:ext cx="2275465" cy="1365279"/>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9:30am – 12pm: morning session</a:t>
          </a:r>
        </a:p>
      </dsp:txBody>
      <dsp:txXfrm>
        <a:off x="3125735" y="1357"/>
        <a:ext cx="2275465" cy="1365279"/>
      </dsp:txXfrm>
    </dsp:sp>
    <dsp:sp modelId="{DFB0F202-EF3D-C34E-A6E6-B2E39BBAF0F3}">
      <dsp:nvSpPr>
        <dsp:cNvPr id="0" name=""/>
        <dsp:cNvSpPr/>
      </dsp:nvSpPr>
      <dsp:spPr>
        <a:xfrm>
          <a:off x="5628748" y="1357"/>
          <a:ext cx="2275465" cy="136527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12pm – 1pm: lunch and nap!</a:t>
          </a:r>
        </a:p>
      </dsp:txBody>
      <dsp:txXfrm>
        <a:off x="5628748" y="1357"/>
        <a:ext cx="2275465" cy="1365279"/>
      </dsp:txXfrm>
    </dsp:sp>
    <dsp:sp modelId="{A18F500C-A9AE-E44E-AE63-27A5ED0896CE}">
      <dsp:nvSpPr>
        <dsp:cNvPr id="0" name=""/>
        <dsp:cNvSpPr/>
      </dsp:nvSpPr>
      <dsp:spPr>
        <a:xfrm>
          <a:off x="8131760" y="1357"/>
          <a:ext cx="2275465" cy="1365279"/>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1pm – 3:30pm: afternoon session</a:t>
          </a:r>
        </a:p>
      </dsp:txBody>
      <dsp:txXfrm>
        <a:off x="8131760" y="1357"/>
        <a:ext cx="2275465" cy="1365279"/>
      </dsp:txXfrm>
    </dsp:sp>
    <dsp:sp modelId="{FD19E1D1-2C58-9D47-B398-04D85A860B55}">
      <dsp:nvSpPr>
        <dsp:cNvPr id="0" name=""/>
        <dsp:cNvSpPr/>
      </dsp:nvSpPr>
      <dsp:spPr>
        <a:xfrm>
          <a:off x="3125735" y="1594183"/>
          <a:ext cx="2275465" cy="1365279"/>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Breaks in between</a:t>
          </a:r>
        </a:p>
      </dsp:txBody>
      <dsp:txXfrm>
        <a:off x="3125735" y="1594183"/>
        <a:ext cx="2275465" cy="1365279"/>
      </dsp:txXfrm>
    </dsp:sp>
    <dsp:sp modelId="{3C9AA978-0614-8844-B9B3-40BF8B4A26FC}">
      <dsp:nvSpPr>
        <dsp:cNvPr id="0" name=""/>
        <dsp:cNvSpPr/>
      </dsp:nvSpPr>
      <dsp:spPr>
        <a:xfrm>
          <a:off x="5628748" y="1594183"/>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 have coffee! Feel free to refill your cup as needed ☕️</a:t>
          </a:r>
        </a:p>
      </dsp:txBody>
      <dsp:txXfrm>
        <a:off x="5628748" y="1594183"/>
        <a:ext cx="2275465" cy="1365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2AFF-8586-AC4E-B38E-EBA682D79373}">
      <dsp:nvSpPr>
        <dsp:cNvPr id="0" name=""/>
        <dsp:cNvSpPr/>
      </dsp:nvSpPr>
      <dsp:spPr>
        <a:xfrm>
          <a:off x="1346" y="0"/>
          <a:ext cx="5251074" cy="3678238"/>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Learning concepts that you need for R </a:t>
          </a:r>
        </a:p>
        <a:p>
          <a:pPr marL="0" lvl="0" indent="0" algn="l" defTabSz="1155700">
            <a:lnSpc>
              <a:spcPct val="90000"/>
            </a:lnSpc>
            <a:spcBef>
              <a:spcPct val="0"/>
            </a:spcBef>
            <a:spcAft>
              <a:spcPct val="35000"/>
            </a:spcAft>
            <a:buNone/>
          </a:pPr>
          <a:r>
            <a:rPr lang="en-US" sz="2000" kern="1200" dirty="0"/>
            <a:t>(some of which also apply to other programming languages) </a:t>
          </a:r>
        </a:p>
      </dsp:txBody>
      <dsp:txXfrm>
        <a:off x="1346" y="1397730"/>
        <a:ext cx="5251074" cy="2206942"/>
      </dsp:txXfrm>
    </dsp:sp>
    <dsp:sp modelId="{119E3F68-9B9D-0840-9A17-E473E2591ED4}">
      <dsp:nvSpPr>
        <dsp:cNvPr id="0" name=""/>
        <dsp:cNvSpPr/>
      </dsp:nvSpPr>
      <dsp:spPr>
        <a:xfrm>
          <a:off x="2075148" y="367823"/>
          <a:ext cx="1103471" cy="1103471"/>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236748" y="529423"/>
        <a:ext cx="780271" cy="780271"/>
      </dsp:txXfrm>
    </dsp:sp>
    <dsp:sp modelId="{75C68F2F-F020-5C44-84D2-68628C17910A}">
      <dsp:nvSpPr>
        <dsp:cNvPr id="0" name=""/>
        <dsp:cNvSpPr/>
      </dsp:nvSpPr>
      <dsp:spPr>
        <a:xfrm>
          <a:off x="1346" y="3678166"/>
          <a:ext cx="5251074" cy="72"/>
        </a:xfrm>
        <a:prstGeom prst="rect">
          <a:avLst/>
        </a:prstGeom>
        <a:solidFill>
          <a:schemeClr val="accent2">
            <a:hueOff val="397245"/>
            <a:satOff val="2304"/>
            <a:lumOff val="2288"/>
            <a:alphaOff val="0"/>
          </a:schemeClr>
        </a:solidFill>
        <a:ln w="22225" cap="rnd" cmpd="sng" algn="ctr">
          <a:solidFill>
            <a:schemeClr val="accent2">
              <a:hueOff val="397245"/>
              <a:satOff val="2304"/>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0FEC83-F555-2141-8A72-93D17A56E7C7}">
      <dsp:nvSpPr>
        <dsp:cNvPr id="0" name=""/>
        <dsp:cNvSpPr/>
      </dsp:nvSpPr>
      <dsp:spPr>
        <a:xfrm>
          <a:off x="5778875" y="0"/>
          <a:ext cx="5251074" cy="3678238"/>
        </a:xfrm>
        <a:prstGeom prst="rect">
          <a:avLst/>
        </a:prstGeom>
        <a:solidFill>
          <a:schemeClr val="accent2">
            <a:tint val="40000"/>
            <a:alpha val="90000"/>
            <a:hueOff val="1044789"/>
            <a:satOff val="13446"/>
            <a:lumOff val="1751"/>
            <a:alphaOff val="0"/>
          </a:schemeClr>
        </a:solidFill>
        <a:ln w="22225" cap="rnd" cmpd="sng" algn="ctr">
          <a:solidFill>
            <a:schemeClr val="accent2">
              <a:tint val="40000"/>
              <a:alpha val="90000"/>
              <a:hueOff val="1044789"/>
              <a:satOff val="13446"/>
              <a:lumOff val="17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Getting to know R and RStudio</a:t>
          </a:r>
        </a:p>
      </dsp:txBody>
      <dsp:txXfrm>
        <a:off x="5778875" y="1397730"/>
        <a:ext cx="5251074" cy="2206942"/>
      </dsp:txXfrm>
    </dsp:sp>
    <dsp:sp modelId="{BA3B2A45-4612-6548-A522-DF54C2913D24}">
      <dsp:nvSpPr>
        <dsp:cNvPr id="0" name=""/>
        <dsp:cNvSpPr/>
      </dsp:nvSpPr>
      <dsp:spPr>
        <a:xfrm>
          <a:off x="7851330" y="367823"/>
          <a:ext cx="1103471" cy="1103471"/>
        </a:xfrm>
        <a:prstGeom prst="ellipse">
          <a:avLst/>
        </a:prstGeom>
        <a:solidFill>
          <a:schemeClr val="accent2">
            <a:hueOff val="794490"/>
            <a:satOff val="4609"/>
            <a:lumOff val="4576"/>
            <a:alphaOff val="0"/>
          </a:schemeClr>
        </a:solidFill>
        <a:ln w="22225" cap="rnd" cmpd="sng" algn="ctr">
          <a:solidFill>
            <a:schemeClr val="accent2">
              <a:hueOff val="794490"/>
              <a:satOff val="4609"/>
              <a:lumOff val="45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8012930" y="529423"/>
        <a:ext cx="780271" cy="780271"/>
      </dsp:txXfrm>
    </dsp:sp>
    <dsp:sp modelId="{07961BF8-BF72-714E-B38B-07FE0D8561EC}">
      <dsp:nvSpPr>
        <dsp:cNvPr id="0" name=""/>
        <dsp:cNvSpPr/>
      </dsp:nvSpPr>
      <dsp:spPr>
        <a:xfrm>
          <a:off x="5777528" y="3678166"/>
          <a:ext cx="5251074" cy="72"/>
        </a:xfrm>
        <a:prstGeom prst="rect">
          <a:avLst/>
        </a:prstGeom>
        <a:solidFill>
          <a:schemeClr val="accent2">
            <a:hueOff val="1191735"/>
            <a:satOff val="6913"/>
            <a:lumOff val="6864"/>
            <a:alphaOff val="0"/>
          </a:schemeClr>
        </a:solidFill>
        <a:ln w="22225" cap="rnd" cmpd="sng" algn="ctr">
          <a:solidFill>
            <a:schemeClr val="accent2">
              <a:hueOff val="1191735"/>
              <a:satOff val="6913"/>
              <a:lumOff val="68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D2D5A-2D20-7D41-B7C2-A9DE9B953AA4}">
      <dsp:nvSpPr>
        <dsp:cNvPr id="0" name=""/>
        <dsp:cNvSpPr/>
      </dsp:nvSpPr>
      <dsp:spPr>
        <a:xfrm>
          <a:off x="111564" y="2269"/>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R / RStudio</a:t>
          </a:r>
        </a:p>
      </dsp:txBody>
      <dsp:txXfrm>
        <a:off x="111564" y="2269"/>
        <a:ext cx="1978332" cy="1186999"/>
      </dsp:txXfrm>
    </dsp:sp>
    <dsp:sp modelId="{AD17F4B8-3CB7-B44D-91A3-E258C15E4687}">
      <dsp:nvSpPr>
        <dsp:cNvPr id="0" name=""/>
        <dsp:cNvSpPr/>
      </dsp:nvSpPr>
      <dsp:spPr>
        <a:xfrm>
          <a:off x="2287730" y="2269"/>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File paths</a:t>
          </a:r>
        </a:p>
      </dsp:txBody>
      <dsp:txXfrm>
        <a:off x="2287730" y="2269"/>
        <a:ext cx="1978332" cy="1186999"/>
      </dsp:txXfrm>
    </dsp:sp>
    <dsp:sp modelId="{B1115CF6-93B8-FF4D-87DD-3BF6C5E64455}">
      <dsp:nvSpPr>
        <dsp:cNvPr id="0" name=""/>
        <dsp:cNvSpPr/>
      </dsp:nvSpPr>
      <dsp:spPr>
        <a:xfrm>
          <a:off x="4463896" y="2269"/>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Working directory</a:t>
          </a:r>
        </a:p>
      </dsp:txBody>
      <dsp:txXfrm>
        <a:off x="4463896" y="2269"/>
        <a:ext cx="1978332" cy="1186999"/>
      </dsp:txXfrm>
    </dsp:sp>
    <dsp:sp modelId="{C269D92D-3575-1342-98DE-A9DBD1711D31}">
      <dsp:nvSpPr>
        <dsp:cNvPr id="0" name=""/>
        <dsp:cNvSpPr/>
      </dsp:nvSpPr>
      <dsp:spPr>
        <a:xfrm>
          <a:off x="6640062" y="2269"/>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R scripts and Documents</a:t>
          </a:r>
        </a:p>
      </dsp:txBody>
      <dsp:txXfrm>
        <a:off x="6640062" y="2269"/>
        <a:ext cx="1978332" cy="1186999"/>
      </dsp:txXfrm>
    </dsp:sp>
    <dsp:sp modelId="{90742F02-4DCC-9A4E-8ADE-BEFA763E4920}">
      <dsp:nvSpPr>
        <dsp:cNvPr id="0" name=""/>
        <dsp:cNvSpPr/>
      </dsp:nvSpPr>
      <dsp:spPr>
        <a:xfrm>
          <a:off x="8816228" y="2269"/>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Functions</a:t>
          </a:r>
        </a:p>
      </dsp:txBody>
      <dsp:txXfrm>
        <a:off x="8816228" y="2269"/>
        <a:ext cx="1978332" cy="1186999"/>
      </dsp:txXfrm>
    </dsp:sp>
    <dsp:sp modelId="{C60406AE-A980-D44F-BAAE-976F3322D1CB}">
      <dsp:nvSpPr>
        <dsp:cNvPr id="0" name=""/>
        <dsp:cNvSpPr/>
      </dsp:nvSpPr>
      <dsp:spPr>
        <a:xfrm>
          <a:off x="111564" y="1387102"/>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Variables</a:t>
          </a:r>
        </a:p>
      </dsp:txBody>
      <dsp:txXfrm>
        <a:off x="111564" y="1387102"/>
        <a:ext cx="1978332" cy="1186999"/>
      </dsp:txXfrm>
    </dsp:sp>
    <dsp:sp modelId="{340EEB2D-1381-7647-9E19-3ACFFBC8A25F}">
      <dsp:nvSpPr>
        <dsp:cNvPr id="0" name=""/>
        <dsp:cNvSpPr/>
      </dsp:nvSpPr>
      <dsp:spPr>
        <a:xfrm>
          <a:off x="2287730" y="1387102"/>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Packages</a:t>
          </a:r>
        </a:p>
      </dsp:txBody>
      <dsp:txXfrm>
        <a:off x="2287730" y="1387102"/>
        <a:ext cx="1978332" cy="1186999"/>
      </dsp:txXfrm>
    </dsp:sp>
    <dsp:sp modelId="{EC17B7A9-C88F-B546-81D6-5CE0F6EFC84E}">
      <dsp:nvSpPr>
        <dsp:cNvPr id="0" name=""/>
        <dsp:cNvSpPr/>
      </dsp:nvSpPr>
      <dsp:spPr>
        <a:xfrm>
          <a:off x="4463896" y="1387102"/>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Importing data</a:t>
          </a:r>
        </a:p>
      </dsp:txBody>
      <dsp:txXfrm>
        <a:off x="4463896" y="1387102"/>
        <a:ext cx="1978332" cy="1186999"/>
      </dsp:txXfrm>
    </dsp:sp>
    <dsp:sp modelId="{9326C755-910B-B24D-958D-884723101F56}">
      <dsp:nvSpPr>
        <dsp:cNvPr id="0" name=""/>
        <dsp:cNvSpPr/>
      </dsp:nvSpPr>
      <dsp:spPr>
        <a:xfrm>
          <a:off x="6640062" y="1387102"/>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Data frames</a:t>
          </a:r>
        </a:p>
      </dsp:txBody>
      <dsp:txXfrm>
        <a:off x="6640062" y="1387102"/>
        <a:ext cx="1978332" cy="1186999"/>
      </dsp:txXfrm>
    </dsp:sp>
    <dsp:sp modelId="{1334B9EA-A203-4F4C-B982-3B2B4287FCF0}">
      <dsp:nvSpPr>
        <dsp:cNvPr id="0" name=""/>
        <dsp:cNvSpPr/>
      </dsp:nvSpPr>
      <dsp:spPr>
        <a:xfrm>
          <a:off x="8816228" y="1387102"/>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Indexing data frames and vectors</a:t>
          </a:r>
        </a:p>
      </dsp:txBody>
      <dsp:txXfrm>
        <a:off x="8816228" y="1387102"/>
        <a:ext cx="1978332" cy="1186999"/>
      </dsp:txXfrm>
    </dsp:sp>
    <dsp:sp modelId="{4F9791D1-1F41-1343-ACBB-F5B0F1F1E38C}">
      <dsp:nvSpPr>
        <dsp:cNvPr id="0" name=""/>
        <dsp:cNvSpPr/>
      </dsp:nvSpPr>
      <dsp:spPr>
        <a:xfrm>
          <a:off x="3375813" y="2771935"/>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Subsetting data</a:t>
          </a:r>
        </a:p>
      </dsp:txBody>
      <dsp:txXfrm>
        <a:off x="3375813" y="2771935"/>
        <a:ext cx="1978332" cy="1186999"/>
      </dsp:txXfrm>
    </dsp:sp>
    <dsp:sp modelId="{C397E0ED-FBB2-524B-99ED-1D5C711141F9}">
      <dsp:nvSpPr>
        <dsp:cNvPr id="0" name=""/>
        <dsp:cNvSpPr/>
      </dsp:nvSpPr>
      <dsp:spPr>
        <a:xfrm>
          <a:off x="5551979" y="2771935"/>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Missing values</a:t>
          </a:r>
        </a:p>
      </dsp:txBody>
      <dsp:txXfrm>
        <a:off x="5551979" y="2771935"/>
        <a:ext cx="1978332" cy="11869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Majored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no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Frames</a:t>
          </a:r>
        </a:p>
      </dsp:txBody>
      <dsp:txXfrm>
        <a:off x="6889303" y="2081763"/>
        <a:ext cx="2504053" cy="15024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Frames</a:t>
          </a:r>
        </a:p>
      </dsp:txBody>
      <dsp:txXfrm>
        <a:off x="6889303" y="2081763"/>
        <a:ext cx="2504053" cy="15024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7B924-4BC3-8F42-BD97-4BD4A5938552}">
      <dsp:nvSpPr>
        <dsp:cNvPr id="0" name=""/>
        <dsp:cNvSpPr/>
      </dsp:nvSpPr>
      <dsp:spPr>
        <a:xfrm>
          <a:off x="0" y="72858"/>
          <a:ext cx="9994739" cy="616004"/>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A: </a:t>
          </a:r>
          <a:r>
            <a:rPr lang="en-US" sz="2700" kern="1200" dirty="0"/>
            <a:t>RStudio is a programming language</a:t>
          </a:r>
        </a:p>
      </dsp:txBody>
      <dsp:txXfrm>
        <a:off x="30071" y="102929"/>
        <a:ext cx="9934597" cy="555862"/>
      </dsp:txXfrm>
    </dsp:sp>
    <dsp:sp modelId="{B836360E-BC8D-AC46-B7BE-6562B8A72732}">
      <dsp:nvSpPr>
        <dsp:cNvPr id="0" name=""/>
        <dsp:cNvSpPr/>
      </dsp:nvSpPr>
      <dsp:spPr>
        <a:xfrm>
          <a:off x="0" y="766623"/>
          <a:ext cx="9994739" cy="616004"/>
        </a:xfrm>
        <a:prstGeom prst="roundRect">
          <a:avLst/>
        </a:prstGeom>
        <a:gradFill rotWithShape="0">
          <a:gsLst>
            <a:gs pos="0">
              <a:schemeClr val="accent3">
                <a:hueOff val="-1680516"/>
                <a:satOff val="-9466"/>
                <a:lumOff val="3490"/>
                <a:alphaOff val="0"/>
                <a:tint val="98000"/>
                <a:lumMod val="110000"/>
              </a:schemeClr>
            </a:gs>
            <a:gs pos="84000">
              <a:schemeClr val="accent3">
                <a:hueOff val="-1680516"/>
                <a:satOff val="-9466"/>
                <a:lumOff val="349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B: </a:t>
          </a:r>
          <a:r>
            <a:rPr lang="en-US" sz="2700" kern="1200" dirty="0"/>
            <a:t>R and RStudio are the same program</a:t>
          </a:r>
        </a:p>
      </dsp:txBody>
      <dsp:txXfrm>
        <a:off x="30071" y="796694"/>
        <a:ext cx="9934597" cy="555862"/>
      </dsp:txXfrm>
    </dsp:sp>
    <dsp:sp modelId="{12CD2EF7-C010-B348-96E6-037E0A2FD60E}">
      <dsp:nvSpPr>
        <dsp:cNvPr id="0" name=""/>
        <dsp:cNvSpPr/>
      </dsp:nvSpPr>
      <dsp:spPr>
        <a:xfrm>
          <a:off x="0" y="1460388"/>
          <a:ext cx="9994739" cy="616004"/>
        </a:xfrm>
        <a:prstGeom prst="roundRect">
          <a:avLst/>
        </a:prstGeom>
        <a:gradFill rotWithShape="0">
          <a:gsLst>
            <a:gs pos="0">
              <a:schemeClr val="accent3">
                <a:hueOff val="-3361033"/>
                <a:satOff val="-18932"/>
                <a:lumOff val="6980"/>
                <a:alphaOff val="0"/>
                <a:tint val="98000"/>
                <a:lumMod val="110000"/>
              </a:schemeClr>
            </a:gs>
            <a:gs pos="84000">
              <a:schemeClr val="accent3">
                <a:hueOff val="-3361033"/>
                <a:satOff val="-18932"/>
                <a:lumOff val="698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C: </a:t>
          </a:r>
          <a:r>
            <a:rPr lang="en-US" sz="2700" kern="1200"/>
            <a:t>RStudio is an IDE</a:t>
          </a:r>
        </a:p>
      </dsp:txBody>
      <dsp:txXfrm>
        <a:off x="30071" y="1490459"/>
        <a:ext cx="9934597" cy="555862"/>
      </dsp:txXfrm>
    </dsp:sp>
    <dsp:sp modelId="{8109B17E-3696-7343-AC84-3D4F8EB04C04}">
      <dsp:nvSpPr>
        <dsp:cNvPr id="0" name=""/>
        <dsp:cNvSpPr/>
      </dsp:nvSpPr>
      <dsp:spPr>
        <a:xfrm>
          <a:off x="0" y="2154153"/>
          <a:ext cx="9994739" cy="616004"/>
        </a:xfrm>
        <a:prstGeom prst="roundRect">
          <a:avLst/>
        </a:prstGeom>
        <a:gradFill rotWithShape="0">
          <a:gsLst>
            <a:gs pos="0">
              <a:schemeClr val="accent3">
                <a:hueOff val="-5041549"/>
                <a:satOff val="-28398"/>
                <a:lumOff val="10471"/>
                <a:alphaOff val="0"/>
                <a:tint val="98000"/>
                <a:lumMod val="110000"/>
              </a:schemeClr>
            </a:gs>
            <a:gs pos="84000">
              <a:schemeClr val="accent3">
                <a:hueOff val="-5041549"/>
                <a:satOff val="-28398"/>
                <a:lumOff val="1047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D: </a:t>
          </a:r>
          <a:r>
            <a:rPr lang="en-US" sz="2700" kern="1200"/>
            <a:t>RStudio is a GUI</a:t>
          </a:r>
        </a:p>
      </dsp:txBody>
      <dsp:txXfrm>
        <a:off x="30071" y="2184224"/>
        <a:ext cx="9934597" cy="555862"/>
      </dsp:txXfrm>
    </dsp:sp>
    <dsp:sp modelId="{5D35D7B8-2FD5-1246-A4B3-802B4D38D988}">
      <dsp:nvSpPr>
        <dsp:cNvPr id="0" name=""/>
        <dsp:cNvSpPr/>
      </dsp:nvSpPr>
      <dsp:spPr>
        <a:xfrm>
          <a:off x="0" y="2847918"/>
          <a:ext cx="9994739" cy="616004"/>
        </a:xfrm>
        <a:prstGeom prst="roundRect">
          <a:avLst/>
        </a:prstGeom>
        <a:gradFill rotWithShape="0">
          <a:gsLst>
            <a:gs pos="0">
              <a:schemeClr val="accent3">
                <a:hueOff val="-6722065"/>
                <a:satOff val="-37864"/>
                <a:lumOff val="13961"/>
                <a:alphaOff val="0"/>
                <a:tint val="98000"/>
                <a:lumMod val="110000"/>
              </a:schemeClr>
            </a:gs>
            <a:gs pos="84000">
              <a:schemeClr val="accent3">
                <a:hueOff val="-6722065"/>
                <a:satOff val="-37864"/>
                <a:lumOff val="1396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E: </a:t>
          </a:r>
          <a:r>
            <a:rPr lang="en-US" sz="2700" kern="1200"/>
            <a:t>R automatically makes our code reproducible</a:t>
          </a:r>
        </a:p>
      </dsp:txBody>
      <dsp:txXfrm>
        <a:off x="30071" y="2877989"/>
        <a:ext cx="9934597" cy="555862"/>
      </dsp:txXfrm>
    </dsp:sp>
    <dsp:sp modelId="{71E65F76-A4DF-2141-A18C-76D0B5413511}">
      <dsp:nvSpPr>
        <dsp:cNvPr id="0" name=""/>
        <dsp:cNvSpPr/>
      </dsp:nvSpPr>
      <dsp:spPr>
        <a:xfrm>
          <a:off x="0" y="3541683"/>
          <a:ext cx="9994739" cy="616004"/>
        </a:xfrm>
        <a:prstGeom prst="roundRect">
          <a:avLst/>
        </a:prstGeom>
        <a:gradFill rotWithShape="0">
          <a:gsLst>
            <a:gs pos="0">
              <a:schemeClr val="accent3">
                <a:hueOff val="-8402582"/>
                <a:satOff val="-47330"/>
                <a:lumOff val="17451"/>
                <a:alphaOff val="0"/>
                <a:tint val="98000"/>
                <a:lumMod val="110000"/>
              </a:schemeClr>
            </a:gs>
            <a:gs pos="84000">
              <a:schemeClr val="accent3">
                <a:hueOff val="-8402582"/>
                <a:satOff val="-47330"/>
                <a:lumOff val="1745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 </a:t>
          </a:r>
          <a:r>
            <a:rPr lang="en-US" sz="2700" kern="1200" dirty="0"/>
            <a:t>All R commands have to run through the R console</a:t>
          </a:r>
        </a:p>
      </dsp:txBody>
      <dsp:txXfrm>
        <a:off x="30071" y="3571754"/>
        <a:ext cx="9934597" cy="5558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Frames</a:t>
          </a:r>
        </a:p>
      </dsp:txBody>
      <dsp:txXfrm>
        <a:off x="6889303" y="2081763"/>
        <a:ext cx="2504053" cy="15024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9/8/24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17</a:t>
            </a:fld>
            <a:endParaRPr lang="en-US"/>
          </a:p>
        </p:txBody>
      </p:sp>
    </p:spTree>
    <p:extLst>
      <p:ext uri="{BB962C8B-B14F-4D97-AF65-F5344CB8AC3E}">
        <p14:creationId xmlns:p14="http://schemas.microsoft.com/office/powerpoint/2010/main" val="402315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terminal, explain basic concepts </a:t>
            </a:r>
          </a:p>
          <a:p>
            <a:r>
              <a:rPr lang="en-US" dirty="0"/>
              <a:t>2 + 2</a:t>
            </a:r>
          </a:p>
          <a:p>
            <a:r>
              <a:rPr lang="en-US" dirty="0"/>
              <a:t>Did not work</a:t>
            </a:r>
          </a:p>
          <a:p>
            <a:r>
              <a:rPr lang="en-US" dirty="0"/>
              <a:t>Open r with “r”</a:t>
            </a:r>
          </a:p>
          <a:p>
            <a:r>
              <a:rPr lang="en-US" dirty="0"/>
              <a:t>Now 2+2 works</a:t>
            </a:r>
          </a:p>
          <a:p>
            <a:endParaRPr lang="en-US" dirty="0"/>
          </a:p>
          <a:p>
            <a:r>
              <a:rPr lang="en-US" dirty="0"/>
              <a:t>Same thing as opening R – directly</a:t>
            </a:r>
          </a:p>
          <a:p>
            <a:r>
              <a:rPr lang="en-US" dirty="0"/>
              <a:t>Open R and show this</a:t>
            </a:r>
          </a:p>
          <a:p>
            <a:endParaRPr lang="en-US" dirty="0"/>
          </a:p>
        </p:txBody>
      </p:sp>
      <p:sp>
        <p:nvSpPr>
          <p:cNvPr id="4" name="Slide Number Placeholder 3"/>
          <p:cNvSpPr>
            <a:spLocks noGrp="1"/>
          </p:cNvSpPr>
          <p:nvPr>
            <p:ph type="sldNum" sz="quarter" idx="5"/>
          </p:nvPr>
        </p:nvSpPr>
        <p:spPr/>
        <p:txBody>
          <a:bodyPr/>
          <a:lstStyle/>
          <a:p>
            <a:fld id="{0863C950-DBC6-CB49-AA32-9FA15D6848EF}" type="slidenum">
              <a:rPr lang="en-US" smtClean="0"/>
              <a:t>20</a:t>
            </a:fld>
            <a:endParaRPr lang="en-US"/>
          </a:p>
        </p:txBody>
      </p:sp>
    </p:spTree>
    <p:extLst>
      <p:ext uri="{BB962C8B-B14F-4D97-AF65-F5344CB8AC3E}">
        <p14:creationId xmlns:p14="http://schemas.microsoft.com/office/powerpoint/2010/main" val="4116113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few math commands on the R console to show what it’s doing:</a:t>
            </a:r>
          </a:p>
          <a:p>
            <a:r>
              <a:rPr lang="en-US" dirty="0"/>
              <a:t>2 + 2</a:t>
            </a:r>
          </a:p>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21</a:t>
            </a:fld>
            <a:endParaRPr lang="en-US"/>
          </a:p>
        </p:txBody>
      </p:sp>
    </p:spTree>
    <p:extLst>
      <p:ext uri="{BB962C8B-B14F-4D97-AF65-F5344CB8AC3E}">
        <p14:creationId xmlns:p14="http://schemas.microsoft.com/office/powerpoint/2010/main" val="2701519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Interpreter or compiler – explain this briefly</a:t>
            </a:r>
          </a:p>
        </p:txBody>
      </p:sp>
      <p:sp>
        <p:nvSpPr>
          <p:cNvPr id="4" name="Slide Number Placeholder 3"/>
          <p:cNvSpPr>
            <a:spLocks noGrp="1"/>
          </p:cNvSpPr>
          <p:nvPr>
            <p:ph type="sldNum" sz="quarter" idx="5"/>
          </p:nvPr>
        </p:nvSpPr>
        <p:spPr/>
        <p:txBody>
          <a:bodyPr/>
          <a:lstStyle/>
          <a:p>
            <a:fld id="{0E0268F9-D4CC-3846-A808-FBA8BD956B0E}" type="slidenum">
              <a:rPr lang="en-US" smtClean="0"/>
              <a:t>23</a:t>
            </a:fld>
            <a:endParaRPr lang="en-US"/>
          </a:p>
        </p:txBody>
      </p:sp>
    </p:spTree>
    <p:extLst>
      <p:ext uri="{BB962C8B-B14F-4D97-AF65-F5344CB8AC3E}">
        <p14:creationId xmlns:p14="http://schemas.microsoft.com/office/powerpoint/2010/main" val="2674332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Nunito" panose="020F0502020204030204" pitchFamily="34" charset="0"/>
              </a:rPr>
              <a:t>“The Compiler and Interpreter, both have similar works to perform. Interpreters and Compilers convert the Source Code (HLL) to Machine Code (understandable by Computer). In general, computer programs exist in High-Level Language that a human being can easily understand. But computers cannot understand the same high-level language, so for computers, we have to convert them into machine language and make them readable.” -- https://</a:t>
            </a:r>
            <a:r>
              <a:rPr lang="en-US" b="0" i="0" dirty="0" err="1">
                <a:solidFill>
                  <a:srgbClr val="FFFFFF"/>
                </a:solidFill>
                <a:effectLst/>
                <a:latin typeface="Nunito" panose="020F0502020204030204" pitchFamily="34" charset="0"/>
              </a:rPr>
              <a:t>www.geeksforgeeks.org</a:t>
            </a:r>
            <a:r>
              <a:rPr lang="en-US" b="0" i="0" dirty="0">
                <a:solidFill>
                  <a:srgbClr val="FFFFFF"/>
                </a:solidFill>
                <a:effectLst/>
                <a:latin typeface="Nunito" panose="020F0502020204030204" pitchFamily="34" charset="0"/>
              </a:rPr>
              <a:t>/difference-between-compiler-and-interpreter/  </a:t>
            </a:r>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24</a:t>
            </a:fld>
            <a:endParaRPr lang="en-US"/>
          </a:p>
        </p:txBody>
      </p:sp>
    </p:spTree>
    <p:extLst>
      <p:ext uri="{BB962C8B-B14F-4D97-AF65-F5344CB8AC3E}">
        <p14:creationId xmlns:p14="http://schemas.microsoft.com/office/powerpoint/2010/main" val="1785127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layout – describe in demo on next slide</a:t>
            </a:r>
          </a:p>
        </p:txBody>
      </p:sp>
      <p:sp>
        <p:nvSpPr>
          <p:cNvPr id="4" name="Slide Number Placeholder 3"/>
          <p:cNvSpPr>
            <a:spLocks noGrp="1"/>
          </p:cNvSpPr>
          <p:nvPr>
            <p:ph type="sldNum" sz="quarter" idx="5"/>
          </p:nvPr>
        </p:nvSpPr>
        <p:spPr/>
        <p:txBody>
          <a:bodyPr/>
          <a:lstStyle/>
          <a:p>
            <a:fld id="{0E0268F9-D4CC-3846-A808-FBA8BD956B0E}" type="slidenum">
              <a:rPr lang="en-US" smtClean="0"/>
              <a:t>27</a:t>
            </a:fld>
            <a:endParaRPr lang="en-US"/>
          </a:p>
        </p:txBody>
      </p:sp>
    </p:spTree>
    <p:extLst>
      <p:ext uri="{BB962C8B-B14F-4D97-AF65-F5344CB8AC3E}">
        <p14:creationId xmlns:p14="http://schemas.microsoft.com/office/powerpoint/2010/main" val="3686998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3C950-DBC6-CB49-AA32-9FA15D6848EF}" type="slidenum">
              <a:rPr lang="en-US" smtClean="0"/>
              <a:t>28</a:t>
            </a:fld>
            <a:endParaRPr lang="en-US"/>
          </a:p>
        </p:txBody>
      </p:sp>
    </p:spTree>
    <p:extLst>
      <p:ext uri="{BB962C8B-B14F-4D97-AF65-F5344CB8AC3E}">
        <p14:creationId xmlns:p14="http://schemas.microsoft.com/office/powerpoint/2010/main" val="415139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94BE2-5B92-4BA9-E22D-D5BFE0EC55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81D46-0642-31D1-BE84-E0F4B800D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D26A86-9B0C-6763-267A-9C4BB7D986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8A03EF-B45C-3B08-A39E-75A9E750B119}"/>
              </a:ext>
            </a:extLst>
          </p:cNvPr>
          <p:cNvSpPr>
            <a:spLocks noGrp="1"/>
          </p:cNvSpPr>
          <p:nvPr>
            <p:ph type="sldNum" sz="quarter" idx="5"/>
          </p:nvPr>
        </p:nvSpPr>
        <p:spPr/>
        <p:txBody>
          <a:bodyPr/>
          <a:lstStyle/>
          <a:p>
            <a:fld id="{0E0268F9-D4CC-3846-A808-FBA8BD956B0E}" type="slidenum">
              <a:rPr lang="en-US" smtClean="0"/>
              <a:t>29</a:t>
            </a:fld>
            <a:endParaRPr lang="en-US"/>
          </a:p>
        </p:txBody>
      </p:sp>
    </p:spTree>
    <p:extLst>
      <p:ext uri="{BB962C8B-B14F-4D97-AF65-F5344CB8AC3E}">
        <p14:creationId xmlns:p14="http://schemas.microsoft.com/office/powerpoint/2010/main" val="1142195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34</a:t>
            </a:fld>
            <a:endParaRPr lang="en-US"/>
          </a:p>
        </p:txBody>
      </p:sp>
    </p:spTree>
    <p:extLst>
      <p:ext uri="{BB962C8B-B14F-4D97-AF65-F5344CB8AC3E}">
        <p14:creationId xmlns:p14="http://schemas.microsoft.com/office/powerpoint/2010/main" val="3367824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35</a:t>
            </a:fld>
            <a:endParaRPr lang="en-US"/>
          </a:p>
        </p:txBody>
      </p:sp>
    </p:spTree>
    <p:extLst>
      <p:ext uri="{BB962C8B-B14F-4D97-AF65-F5344CB8AC3E}">
        <p14:creationId xmlns:p14="http://schemas.microsoft.com/office/powerpoint/2010/main" val="920694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37</a:t>
            </a:fld>
            <a:endParaRPr lang="en-US"/>
          </a:p>
        </p:txBody>
      </p:sp>
    </p:spTree>
    <p:extLst>
      <p:ext uri="{BB962C8B-B14F-4D97-AF65-F5344CB8AC3E}">
        <p14:creationId xmlns:p14="http://schemas.microsoft.com/office/powerpoint/2010/main" val="150329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944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9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6d1522991120abdd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6d1522991120abdd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6d1522991120abdd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6d1522991120abdd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6d1522991120abdd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6d1522991120abdd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6d1522991120abdd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6d1522991120abdd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d1522991120abdd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d1522991120abdd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51</a:t>
            </a:fld>
            <a:endParaRPr lang="en-US"/>
          </a:p>
        </p:txBody>
      </p:sp>
    </p:spTree>
    <p:extLst>
      <p:ext uri="{BB962C8B-B14F-4D97-AF65-F5344CB8AC3E}">
        <p14:creationId xmlns:p14="http://schemas.microsoft.com/office/powerpoint/2010/main" val="1620399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60</a:t>
            </a:fld>
            <a:endParaRPr lang="en-US"/>
          </a:p>
        </p:txBody>
      </p:sp>
    </p:spTree>
    <p:extLst>
      <p:ext uri="{BB962C8B-B14F-4D97-AF65-F5344CB8AC3E}">
        <p14:creationId xmlns:p14="http://schemas.microsoft.com/office/powerpoint/2010/main" val="2743434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4</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309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90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00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640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184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484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582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404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292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6</a:t>
            </a:fld>
            <a:endParaRPr lang="en-US"/>
          </a:p>
        </p:txBody>
      </p:sp>
    </p:spTree>
    <p:extLst>
      <p:ext uri="{BB962C8B-B14F-4D97-AF65-F5344CB8AC3E}">
        <p14:creationId xmlns:p14="http://schemas.microsoft.com/office/powerpoint/2010/main" val="654854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69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449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353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681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7290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87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8115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67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55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899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7</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7935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995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927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839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6420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916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4837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224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100</a:t>
            </a:fld>
            <a:endParaRPr lang="en-US"/>
          </a:p>
        </p:txBody>
      </p:sp>
    </p:spTree>
    <p:extLst>
      <p:ext uri="{BB962C8B-B14F-4D97-AF65-F5344CB8AC3E}">
        <p14:creationId xmlns:p14="http://schemas.microsoft.com/office/powerpoint/2010/main" val="4199198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1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9</a:t>
            </a:fld>
            <a:endParaRPr lang="en-US"/>
          </a:p>
        </p:txBody>
      </p:sp>
    </p:spTree>
    <p:extLst>
      <p:ext uri="{BB962C8B-B14F-4D97-AF65-F5344CB8AC3E}">
        <p14:creationId xmlns:p14="http://schemas.microsoft.com/office/powerpoint/2010/main" val="3970005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7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147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5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442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21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0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1839f1a1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1839f1a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1839f1a1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b1839f1a1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1839f1a1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1839f1a1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12</a:t>
            </a:fld>
            <a:endParaRPr lang="en-US"/>
          </a:p>
        </p:txBody>
      </p:sp>
    </p:spTree>
    <p:extLst>
      <p:ext uri="{BB962C8B-B14F-4D97-AF65-F5344CB8AC3E}">
        <p14:creationId xmlns:p14="http://schemas.microsoft.com/office/powerpoint/2010/main" val="2678131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b1839f1a1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b1839f1a1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b1839f1a1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b1839f1a1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1839f1a1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b1839f1a1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4717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802845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201650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05117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b1839f1a1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b1839f1a1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5b1839f1a1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5b1839f1a1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13</a:t>
            </a:fld>
            <a:endParaRPr lang="en-US"/>
          </a:p>
        </p:txBody>
      </p:sp>
    </p:spTree>
    <p:extLst>
      <p:ext uri="{BB962C8B-B14F-4D97-AF65-F5344CB8AC3E}">
        <p14:creationId xmlns:p14="http://schemas.microsoft.com/office/powerpoint/2010/main" val="39906112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b1839f1a1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b1839f1a1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b1839f1a1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b1839f1a1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it's not about the extension -- extension doesn't determine if a file is plain text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5b1839f1a1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5b1839f1a1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5b1839f1a1_0_1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5b1839f1a1_0_1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a:extLst>
            <a:ext uri="{FF2B5EF4-FFF2-40B4-BE49-F238E27FC236}">
              <a16:creationId xmlns:a16="http://schemas.microsoft.com/office/drawing/2014/main" id="{4FB19D4E-7B3E-0AAF-6287-6DEFAB0BA5A6}"/>
            </a:ext>
          </a:extLst>
        </p:cNvPr>
        <p:cNvGrpSpPr/>
        <p:nvPr/>
      </p:nvGrpSpPr>
      <p:grpSpPr>
        <a:xfrm>
          <a:off x="0" y="0"/>
          <a:ext cx="0" cy="0"/>
          <a:chOff x="0" y="0"/>
          <a:chExt cx="0" cy="0"/>
        </a:xfrm>
      </p:grpSpPr>
      <p:sp>
        <p:nvSpPr>
          <p:cNvPr id="1054" name="Google Shape;1054;g5bfac37669_0_0:notes">
            <a:extLst>
              <a:ext uri="{FF2B5EF4-FFF2-40B4-BE49-F238E27FC236}">
                <a16:creationId xmlns:a16="http://schemas.microsoft.com/office/drawing/2014/main" id="{9E9CB3BF-9964-1D0D-06C8-ED96CFDE4D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a:extLst>
              <a:ext uri="{FF2B5EF4-FFF2-40B4-BE49-F238E27FC236}">
                <a16:creationId xmlns:a16="http://schemas.microsoft.com/office/drawing/2014/main" id="{D4D5355E-4FBA-90E9-0F2B-65C85F13C9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90764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135</a:t>
            </a:fld>
            <a:endParaRPr lang="en-US"/>
          </a:p>
        </p:txBody>
      </p:sp>
    </p:spTree>
    <p:extLst>
      <p:ext uri="{BB962C8B-B14F-4D97-AF65-F5344CB8AC3E}">
        <p14:creationId xmlns:p14="http://schemas.microsoft.com/office/powerpoint/2010/main" val="21810101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be used for analysis – but suffer from a big problem!</a:t>
            </a:r>
          </a:p>
        </p:txBody>
      </p:sp>
      <p:sp>
        <p:nvSpPr>
          <p:cNvPr id="4" name="Slide Number Placeholder 3"/>
          <p:cNvSpPr>
            <a:spLocks noGrp="1"/>
          </p:cNvSpPr>
          <p:nvPr>
            <p:ph type="sldNum" sz="quarter" idx="5"/>
          </p:nvPr>
        </p:nvSpPr>
        <p:spPr/>
        <p:txBody>
          <a:bodyPr/>
          <a:lstStyle/>
          <a:p>
            <a:fld id="{0E0268F9-D4CC-3846-A808-FBA8BD956B0E}" type="slidenum">
              <a:rPr lang="en-US" smtClean="0"/>
              <a:t>15</a:t>
            </a:fld>
            <a:endParaRPr lang="en-US"/>
          </a:p>
        </p:txBody>
      </p:sp>
    </p:spTree>
    <p:extLst>
      <p:ext uri="{BB962C8B-B14F-4D97-AF65-F5344CB8AC3E}">
        <p14:creationId xmlns:p14="http://schemas.microsoft.com/office/powerpoint/2010/main" val="17633540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150</a:t>
            </a:fld>
            <a:endParaRPr lang="en-US"/>
          </a:p>
        </p:txBody>
      </p:sp>
    </p:spTree>
    <p:extLst>
      <p:ext uri="{BB962C8B-B14F-4D97-AF65-F5344CB8AC3E}">
        <p14:creationId xmlns:p14="http://schemas.microsoft.com/office/powerpoint/2010/main" val="20318273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155</a:t>
            </a:fld>
            <a:endParaRPr lang="en-US"/>
          </a:p>
        </p:txBody>
      </p:sp>
    </p:spTree>
    <p:extLst>
      <p:ext uri="{BB962C8B-B14F-4D97-AF65-F5344CB8AC3E}">
        <p14:creationId xmlns:p14="http://schemas.microsoft.com/office/powerpoint/2010/main" val="2759494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9/8/24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9/8/24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9/8/24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59" name="Google Shape;59;p14"/>
          <p:cNvSpPr txBox="1">
            <a:spLocks noGrp="1"/>
          </p:cNvSpPr>
          <p:nvPr>
            <p:ph type="subTitle" idx="1"/>
          </p:nvPr>
        </p:nvSpPr>
        <p:spPr>
          <a:xfrm>
            <a:off x="622800" y="1593933"/>
            <a:ext cx="11153600" cy="50036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434343"/>
                </a:solidFill>
                <a:latin typeface="Roboto Mono"/>
                <a:ea typeface="Roboto Mono"/>
                <a:cs typeface="Roboto Mono"/>
                <a:sym typeface="Roboto Mono"/>
              </a:defRPr>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901779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9/8/24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9/8/24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9/8/24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9/8/24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9/8/24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9/8/24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9/8/24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jpg"/><Relationship Id="rId3" Type="http://schemas.openxmlformats.org/officeDocument/2006/relationships/hyperlink" Target="https://sites.northwestern.edu/researchcomputing/resources/r-and-rstudio/" TargetMode="External"/><Relationship Id="rId7" Type="http://schemas.openxmlformats.org/officeDocument/2006/relationships/hyperlink" Target="http://major.io/2014/08/08/use-gist-gem-github-enterprise-github-com" TargetMode="External"/><Relationship Id="rId12" Type="http://schemas.openxmlformats.org/officeDocument/2006/relationships/image" Target="../media/image6.svg"/><Relationship Id="rId2" Type="http://schemas.openxmlformats.org/officeDocument/2006/relationships/notesSlide" Target="../notesSlides/notesSlide1.xml"/><Relationship Id="rId16" Type="http://schemas.openxmlformats.org/officeDocument/2006/relationships/hyperlink" Target="https://pngimg.com/download/51554" TargetMode="Externa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pngimg.com/download/93941" TargetMode="Externa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freepngimg.com/png/70298-management-business-icons-consultant-company-social-marketing" TargetMode="External"/><Relationship Id="rId14" Type="http://schemas.openxmlformats.org/officeDocument/2006/relationships/hyperlink" Target="http://superawesomevectors.deviantart.com/art/Flat-Coffee-Cup-Icon-690634272"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0.xml.rels><?xml version="1.0" encoding="UTF-8" standalone="yes"?>
<Relationships xmlns="http://schemas.openxmlformats.org/package/2006/relationships"><Relationship Id="rId3" Type="http://schemas.openxmlformats.org/officeDocument/2006/relationships/hyperlink" Target="https://raw.githubusercontent.com/nuitrcs/rworkshops/master/README.md" TargetMode="External"/><Relationship Id="rId2" Type="http://schemas.openxmlformats.org/officeDocument/2006/relationships/notesSlide" Target="../notesSlides/notesSlide82.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1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microsoft.com/office/2018/10/relationships/comments" Target="../comments/modernComment_1C0_54843E36.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0.xml"/><Relationship Id="rId1" Type="http://schemas.openxmlformats.org/officeDocument/2006/relationships/slideLayout" Target="../slideLayouts/slideLayout1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1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jpeg"/></Relationships>
</file>

<file path=ppt/slides/_rels/slide16.xml.rels><?xml version="1.0" encoding="UTF-8" standalone="yes"?>
<Relationships xmlns="http://schemas.openxmlformats.org/package/2006/relationships"><Relationship Id="rId3" Type="http://schemas.openxmlformats.org/officeDocument/2006/relationships/hyperlink" Target="https://morethaneoi.blogspot.com/2013/03/sorry-but-i-think-im-lost.html" TargetMode="External"/><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www.pickpik.com/matrix-communication-software-pc-virus-computer-3514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memeguy.com/photo/251542/pigeon-to-do-list" TargetMode="External"/><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blog.rstudio.com/2020/05/27/rstudio-1-3-relea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s://www.pngall.com/scroll-png/"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hyperlink" Target="https://www.istockphoto.com/illustrations/cat-computer" TargetMode="External"/><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freepngimg.com/png/30661-dexters-laboratory-hd"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freepngimg.com/png/30748-dexters-laboratory-clipart" TargetMode="External"/><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1.jpg"/><Relationship Id="rId7" Type="http://schemas.openxmlformats.org/officeDocument/2006/relationships/diagramQuickStyle" Target="../diagrams/quickStyle5.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hyperlink" Target="https://www.rawpixel.com/search/cartoon%20cat" TargetMode="External"/><Relationship Id="rId9" Type="http://schemas.microsoft.com/office/2007/relationships/diagramDrawing" Target="../diagrams/drawing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39.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216835"/>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 Bootcamp</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latin typeface="Book Antiqua" panose="02040602050305030304" pitchFamily="18" charset="0"/>
                <a:cs typeface="Arial" panose="020B0604020202020204" pitchFamily="34" charset="0"/>
              </a:rPr>
              <a:t>September 2024</a:t>
            </a:r>
          </a:p>
        </p:txBody>
      </p:sp>
      <p:sp>
        <p:nvSpPr>
          <p:cNvPr id="7" name="TextBox 6">
            <a:extLst>
              <a:ext uri="{FF2B5EF4-FFF2-40B4-BE49-F238E27FC236}">
                <a16:creationId xmlns:a16="http://schemas.microsoft.com/office/drawing/2014/main" id="{00AE425C-7F88-8E08-FCFA-4A777CD7CA01}"/>
              </a:ext>
            </a:extLst>
          </p:cNvPr>
          <p:cNvSpPr txBox="1"/>
          <p:nvPr/>
        </p:nvSpPr>
        <p:spPr>
          <a:xfrm>
            <a:off x="1382463" y="1868090"/>
            <a:ext cx="7740966" cy="738664"/>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a:p>
            <a:r>
              <a:rPr lang="en-US" sz="2200" i="1" dirty="0">
                <a:latin typeface="Arial" panose="020B0604020202020204" pitchFamily="34" charset="0"/>
                <a:ea typeface="Calibri"/>
                <a:cs typeface="Arial" panose="020B0604020202020204" pitchFamily="34" charset="0"/>
              </a:rPr>
              <a:t> </a:t>
            </a:r>
            <a:r>
              <a:rPr lang="en-US" sz="1600" i="1" dirty="0">
                <a:latin typeface="Arial" panose="020B0604020202020204" pitchFamily="34" charset="0"/>
                <a:ea typeface="Calibri"/>
                <a:cs typeface="Arial" panose="020B0604020202020204" pitchFamily="34" charset="0"/>
                <a:hlinkClick r:id="rId3">
                  <a:extLst>
                    <a:ext uri="{A12FA001-AC4F-418D-AE19-62706E023703}">
                      <ahyp:hlinkClr xmlns:ahyp="http://schemas.microsoft.com/office/drawing/2018/hyperlinkcolor" val="tx"/>
                    </a:ext>
                  </a:extLst>
                </a:hlinkClick>
              </a:rPr>
              <a:t>https://sites.northwestern.edu/researchcomputing/resources/r-and-rstudio/</a:t>
            </a:r>
            <a:endParaRPr lang="en-US" sz="1600" i="1" dirty="0">
              <a:latin typeface="Arial" panose="020B0604020202020204" pitchFamily="34" charset="0"/>
              <a:ea typeface="Calibri"/>
              <a:cs typeface="Arial" panose="020B0604020202020204" pitchFamily="34" charset="0"/>
            </a:endParaRP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646331"/>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1600" b="0" i="0" u="sng" dirty="0">
                <a:solidFill>
                  <a:srgbClr val="0078D7"/>
                </a:solidFill>
                <a:effectLst/>
                <a:latin typeface="Arial" panose="020B0604020202020204" pitchFamily="34" charset="0"/>
              </a:rPr>
              <a:t>https://</a:t>
            </a:r>
            <a:r>
              <a:rPr lang="en-US" sz="1600" b="0" i="0" u="sng" dirty="0" err="1">
                <a:solidFill>
                  <a:srgbClr val="0078D7"/>
                </a:solidFill>
                <a:effectLst/>
                <a:latin typeface="Arial" panose="020B0604020202020204" pitchFamily="34" charset="0"/>
              </a:rPr>
              <a:t>github.com</a:t>
            </a:r>
            <a:r>
              <a:rPr lang="en-US" sz="1600" b="0" i="0" u="sng" dirty="0">
                <a:solidFill>
                  <a:srgbClr val="0078D7"/>
                </a:solidFill>
                <a:effectLst/>
                <a:latin typeface="Arial" panose="020B0604020202020204" pitchFamily="34" charset="0"/>
              </a:rPr>
              <a:t>/</a:t>
            </a:r>
            <a:r>
              <a:rPr lang="en-US" sz="1600" b="0" i="0" u="sng" dirty="0" err="1">
                <a:solidFill>
                  <a:srgbClr val="0078D7"/>
                </a:solidFill>
                <a:effectLst/>
                <a:latin typeface="Arial" panose="020B0604020202020204" pitchFamily="34" charset="0"/>
              </a:rPr>
              <a:t>nuitrcs</a:t>
            </a:r>
            <a:r>
              <a:rPr lang="en-US" sz="1600" b="0" i="0" u="sng" dirty="0">
                <a:solidFill>
                  <a:srgbClr val="0078D7"/>
                </a:solidFill>
                <a:effectLst/>
                <a:latin typeface="Arial" panose="020B0604020202020204" pitchFamily="34" charset="0"/>
              </a:rPr>
              <a:t>/R-fundamentals-summer-workshop</a:t>
            </a:r>
            <a:endParaRPr lang="en-US" sz="1600" i="1" dirty="0">
              <a:solidFill>
                <a:srgbClr val="0070C0"/>
              </a:solidFill>
              <a:latin typeface="Arial" panose="020B0604020202020204" pitchFamily="34" charset="0"/>
              <a:ea typeface="Calibri"/>
              <a:cs typeface="Arial" panose="020B0604020202020204" pitchFamily="34" charset="0"/>
            </a:endParaRP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pic>
        <p:nvPicPr>
          <p:cNvPr id="21" name="Picture 20" descr="A yellow circle with a white cup with steam coming out of it&#10;&#10;Description automatically generated">
            <a:extLst>
              <a:ext uri="{FF2B5EF4-FFF2-40B4-BE49-F238E27FC236}">
                <a16:creationId xmlns:a16="http://schemas.microsoft.com/office/drawing/2014/main" id="{BDAD02BF-08ED-296C-D897-7A0DB5C82AB6}"/>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8568184" y="2364188"/>
            <a:ext cx="1110488" cy="785670"/>
          </a:xfrm>
          <a:prstGeom prst="rect">
            <a:avLst/>
          </a:prstGeom>
        </p:spPr>
      </p:pic>
      <p:sp>
        <p:nvSpPr>
          <p:cNvPr id="30" name="Rounded Rectangle 29">
            <a:extLst>
              <a:ext uri="{FF2B5EF4-FFF2-40B4-BE49-F238E27FC236}">
                <a16:creationId xmlns:a16="http://schemas.microsoft.com/office/drawing/2014/main" id="{67D0A483-95A0-2450-262C-7DE3E95A5432}"/>
              </a:ext>
            </a:extLst>
          </p:cNvPr>
          <p:cNvSpPr/>
          <p:nvPr/>
        </p:nvSpPr>
        <p:spPr>
          <a:xfrm>
            <a:off x="8628071" y="1649387"/>
            <a:ext cx="3415168" cy="1488189"/>
          </a:xfrm>
          <a:prstGeom prst="roundRect">
            <a:avLst/>
          </a:prstGeom>
          <a:solidFill>
            <a:srgbClr val="F2AA84">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04B7D5-80F0-6FF8-C513-6F7E1C936970}"/>
              </a:ext>
            </a:extLst>
          </p:cNvPr>
          <p:cNvSpPr txBox="1"/>
          <p:nvPr/>
        </p:nvSpPr>
        <p:spPr>
          <a:xfrm>
            <a:off x="9436623" y="1869313"/>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9:35am</a:t>
            </a:r>
          </a:p>
        </p:txBody>
      </p:sp>
      <p:sp>
        <p:nvSpPr>
          <p:cNvPr id="28" name="TextBox 27">
            <a:extLst>
              <a:ext uri="{FF2B5EF4-FFF2-40B4-BE49-F238E27FC236}">
                <a16:creationId xmlns:a16="http://schemas.microsoft.com/office/drawing/2014/main" id="{43FA428C-4D94-9800-AA2C-C679EF810222}"/>
              </a:ext>
            </a:extLst>
          </p:cNvPr>
          <p:cNvSpPr txBox="1"/>
          <p:nvPr/>
        </p:nvSpPr>
        <p:spPr>
          <a:xfrm>
            <a:off x="9492587" y="2526608"/>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Coffee available!</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8810234" y="181729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40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6F80-6821-1688-B758-B43F4BD148A5}"/>
              </a:ext>
            </a:extLst>
          </p:cNvPr>
          <p:cNvSpPr>
            <a:spLocks noGrp="1"/>
          </p:cNvSpPr>
          <p:nvPr>
            <p:ph type="title"/>
          </p:nvPr>
        </p:nvSpPr>
        <p:spPr>
          <a:xfrm>
            <a:off x="5100824" y="685800"/>
            <a:ext cx="6176776" cy="1485900"/>
          </a:xfrm>
        </p:spPr>
        <p:txBody>
          <a:bodyPr>
            <a:normAutofit/>
          </a:bodyPr>
          <a:lstStyle/>
          <a:p>
            <a:r>
              <a:rPr lang="en-US" dirty="0"/>
              <a:t>Help!</a:t>
            </a:r>
          </a:p>
        </p:txBody>
      </p:sp>
      <p:sp>
        <p:nvSpPr>
          <p:cNvPr id="3" name="Content Placeholder 2">
            <a:extLst>
              <a:ext uri="{FF2B5EF4-FFF2-40B4-BE49-F238E27FC236}">
                <a16:creationId xmlns:a16="http://schemas.microsoft.com/office/drawing/2014/main" id="{EE7A551D-8F1E-6474-BBEA-6282A0A6EA07}"/>
              </a:ext>
            </a:extLst>
          </p:cNvPr>
          <p:cNvSpPr>
            <a:spLocks noGrp="1"/>
          </p:cNvSpPr>
          <p:nvPr>
            <p:ph idx="1"/>
          </p:nvPr>
        </p:nvSpPr>
        <p:spPr>
          <a:xfrm>
            <a:off x="5100824" y="1507359"/>
            <a:ext cx="6176776" cy="4263788"/>
          </a:xfrm>
        </p:spPr>
        <p:txBody>
          <a:bodyPr vert="horz" lIns="91440" tIns="45720" rIns="91440" bIns="45720" rtlCol="0" anchor="t">
            <a:noAutofit/>
          </a:bodyPr>
          <a:lstStyle/>
          <a:p>
            <a:pPr marL="383540" indent="-383540"/>
            <a:r>
              <a:rPr lang="en-US" sz="2400" dirty="0"/>
              <a:t>Every programmer needs help. As you code, these will be your best friends:</a:t>
            </a:r>
          </a:p>
          <a:p>
            <a:pPr lvl="1" indent="-383540">
              <a:buFont typeface="Courier New" panose="020B0503020102020204" pitchFamily="34" charset="0"/>
              <a:buChar char="o"/>
            </a:pPr>
            <a:r>
              <a:rPr lang="en-US" sz="2400" i="0" dirty="0"/>
              <a:t>Documentation</a:t>
            </a:r>
          </a:p>
          <a:p>
            <a:pPr lvl="1" indent="-383540">
              <a:buFont typeface="Courier New" panose="020B0503020102020204" pitchFamily="34" charset="0"/>
              <a:buChar char="o"/>
            </a:pPr>
            <a:r>
              <a:rPr lang="en-US" sz="2400" i="0" dirty="0">
                <a:ea typeface="+mn-lt"/>
                <a:cs typeface="+mn-lt"/>
              </a:rPr>
              <a:t>Stackoverflow.com</a:t>
            </a:r>
          </a:p>
          <a:p>
            <a:pPr lvl="1" indent="-383540">
              <a:buFont typeface="Courier New" panose="020B0503020102020204" pitchFamily="34" charset="0"/>
              <a:buChar char="o"/>
            </a:pPr>
            <a:r>
              <a:rPr lang="en-US" sz="2400" i="0" dirty="0">
                <a:ea typeface="+mn-lt"/>
                <a:cs typeface="+mn-lt"/>
              </a:rPr>
              <a:t>Github.com</a:t>
            </a:r>
          </a:p>
          <a:p>
            <a:pPr lvl="1" indent="-383540">
              <a:buFont typeface="Courier New,monospace" panose="020B0503020102020204" pitchFamily="34" charset="0"/>
              <a:buChar char="o"/>
            </a:pPr>
            <a:r>
              <a:rPr lang="en-US" sz="2400" i="0" dirty="0">
                <a:latin typeface="Arial"/>
                <a:cs typeface="Arial"/>
              </a:rPr>
              <a:t>Google</a:t>
            </a:r>
            <a:endParaRPr lang="en-US" sz="2400" i="0" dirty="0">
              <a:solidFill>
                <a:srgbClr val="000000"/>
              </a:solidFill>
              <a:latin typeface="Arial"/>
              <a:cs typeface="Arial"/>
            </a:endParaRPr>
          </a:p>
          <a:p>
            <a:pPr lvl="1" indent="-383540">
              <a:buFont typeface="Courier New" panose="020B0503020102020204" pitchFamily="34" charset="0"/>
              <a:buChar char="o"/>
            </a:pPr>
            <a:r>
              <a:rPr lang="en-US" sz="2400" i="0" dirty="0"/>
              <a:t>LLMs (Microsoft Bing/Copilot, ChatGPT, Google Gemini)</a:t>
            </a:r>
          </a:p>
          <a:p>
            <a:pPr lvl="1" indent="-383540">
              <a:buFont typeface="Courier New" panose="020B0503020102020204" pitchFamily="34" charset="0"/>
              <a:buChar char="o"/>
            </a:pPr>
            <a:r>
              <a:rPr lang="en-US" sz="2400" i="0" dirty="0"/>
              <a:t>Your colleagues</a:t>
            </a:r>
          </a:p>
          <a:p>
            <a:pPr lvl="1" indent="-383540">
              <a:buFont typeface="Courier New" panose="020B0503020102020204" pitchFamily="34" charset="0"/>
              <a:buChar char="o"/>
            </a:pPr>
            <a:r>
              <a:rPr lang="en-US" sz="2400" i="0" dirty="0"/>
              <a:t>Our free consult service: </a:t>
            </a:r>
            <a:r>
              <a:rPr lang="en-US" sz="2400" i="0" dirty="0">
                <a:highlight>
                  <a:srgbClr val="00FF00"/>
                </a:highlight>
              </a:rPr>
              <a:t>bit.ly/</a:t>
            </a:r>
            <a:r>
              <a:rPr lang="en-US" sz="2400" i="0" dirty="0" err="1">
                <a:highlight>
                  <a:srgbClr val="00FF00"/>
                </a:highlight>
              </a:rPr>
              <a:t>rcdsconsult</a:t>
            </a:r>
            <a:endParaRPr lang="en-US" sz="2400" i="0" dirty="0">
              <a:highlight>
                <a:srgbClr val="00FF00"/>
              </a:highlight>
            </a:endParaRPr>
          </a:p>
          <a:p>
            <a:pPr lvl="1" indent="-383540">
              <a:buFont typeface="Courier New" panose="020B0503020102020204" pitchFamily="34" charset="0"/>
              <a:buChar char="o"/>
            </a:pPr>
            <a:endParaRPr lang="en-US" sz="2400" i="0" dirty="0"/>
          </a:p>
        </p:txBody>
      </p:sp>
      <p:sp>
        <p:nvSpPr>
          <p:cNvPr id="7" name="TextBox 6">
            <a:extLst>
              <a:ext uri="{FF2B5EF4-FFF2-40B4-BE49-F238E27FC236}">
                <a16:creationId xmlns:a16="http://schemas.microsoft.com/office/drawing/2014/main" id="{8EBE773C-2C29-E04C-0B3E-A879600844AA}"/>
              </a:ext>
            </a:extLst>
          </p:cNvPr>
          <p:cNvSpPr txBox="1"/>
          <p:nvPr/>
        </p:nvSpPr>
        <p:spPr>
          <a:xfrm>
            <a:off x="5179996" y="883096"/>
            <a:ext cx="6097604" cy="523220"/>
          </a:xfrm>
          <a:prstGeom prst="rect">
            <a:avLst/>
          </a:prstGeom>
          <a:noFill/>
        </p:spPr>
        <p:txBody>
          <a:bodyPr wrap="square">
            <a:spAutoFit/>
          </a:bodyPr>
          <a:lstStyle/>
          <a:p>
            <a:r>
              <a:rPr lang="en-US" sz="2800" dirty="0">
                <a:latin typeface="+mj-lt"/>
              </a:rPr>
              <a:t>Help!</a:t>
            </a:r>
          </a:p>
        </p:txBody>
      </p:sp>
      <p:pic>
        <p:nvPicPr>
          <p:cNvPr id="3074" name="Picture 2" descr="Cat Reading a Book Graphic by NESMLY · Creative Fabrica">
            <a:extLst>
              <a:ext uri="{FF2B5EF4-FFF2-40B4-BE49-F238E27FC236}">
                <a16:creationId xmlns:a16="http://schemas.microsoft.com/office/drawing/2014/main" id="{420D998D-6CDA-3C91-7072-E66B964DA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1346"/>
            <a:ext cx="4878736" cy="305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6779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2105355139"/>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2006612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File systems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Absolute paths</a:t>
            </a:r>
          </a:p>
          <a:p>
            <a:pPr algn="r"/>
            <a:r>
              <a:rPr lang="en-US" sz="2000" dirty="0"/>
              <a:t>Relative paths</a:t>
            </a:r>
          </a:p>
          <a:p>
            <a:pPr algn="r"/>
            <a:r>
              <a:rPr lang="en-US" sz="2000" dirty="0"/>
              <a:t>Working directory</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80920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File paths</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1786467"/>
            <a:ext cx="10227733" cy="415995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How do we tell R where our files are without using point and click interfaces?</a:t>
            </a:r>
          </a:p>
          <a:p>
            <a:pPr marL="0" indent="0" algn="just">
              <a:buFont typeface="Wingdings 2" panose="05020102010507070707" pitchFamily="18" charset="2"/>
              <a:buNone/>
            </a:pPr>
            <a:r>
              <a:rPr lang="en-US" sz="2800" dirty="0">
                <a:solidFill>
                  <a:schemeClr val="tx1"/>
                </a:solidFill>
              </a:rPr>
              <a:t>Every file has an </a:t>
            </a:r>
            <a:r>
              <a:rPr lang="en-US" sz="2800" b="1" i="1" dirty="0">
                <a:solidFill>
                  <a:srgbClr val="00B0F0"/>
                </a:solidFill>
              </a:rPr>
              <a:t>absolute path</a:t>
            </a:r>
            <a:r>
              <a:rPr lang="en-US" sz="2800" dirty="0">
                <a:solidFill>
                  <a:schemeClr val="tx1"/>
                </a:solidFill>
              </a:rPr>
              <a:t>, which </a:t>
            </a:r>
            <a:r>
              <a:rPr lang="en-US" sz="2800" dirty="0">
                <a:solidFill>
                  <a:schemeClr val="tx1"/>
                </a:solidFill>
                <a:ea typeface="+mn-lt"/>
                <a:cs typeface="+mn-lt"/>
              </a:rPr>
              <a:t>starts with the </a:t>
            </a:r>
            <a:r>
              <a:rPr lang="en-US" sz="2800" b="1" i="1" dirty="0">
                <a:solidFill>
                  <a:srgbClr val="00B0F0"/>
                </a:solidFill>
                <a:ea typeface="+mn-lt"/>
                <a:cs typeface="+mn-lt"/>
              </a:rPr>
              <a:t>root</a:t>
            </a:r>
          </a:p>
          <a:p>
            <a:pPr marL="0" indent="0" algn="just">
              <a:buFont typeface="Wingdings 2" panose="05020102010507070707" pitchFamily="18" charset="2"/>
              <a:buNone/>
            </a:pPr>
            <a:endParaRPr lang="en-US" sz="2800" b="1" dirty="0">
              <a:solidFill>
                <a:schemeClr val="tx1"/>
              </a:solidFill>
            </a:endParaRPr>
          </a:p>
          <a:p>
            <a:pPr marL="0" indent="0" algn="just">
              <a:buFont typeface="Wingdings 2" panose="05020102010507070707" pitchFamily="18" charset="2"/>
              <a:buNone/>
            </a:pPr>
            <a:r>
              <a:rPr lang="en-US" sz="2800" dirty="0">
                <a:solidFill>
                  <a:schemeClr val="tx1"/>
                </a:solidFill>
              </a:rPr>
              <a:t>An absolute path makes no assumptions about your current location. It starts from the start of your hard drive and describes every step to get to a file. The root is that start—it's the starting point to organize all files on your computer</a:t>
            </a:r>
          </a:p>
        </p:txBody>
      </p:sp>
    </p:spTree>
    <p:extLst>
      <p:ext uri="{BB962C8B-B14F-4D97-AF65-F5344CB8AC3E}">
        <p14:creationId xmlns:p14="http://schemas.microsoft.com/office/powerpoint/2010/main" val="329548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F64A2A93-0DC4-03ED-896E-3894A301250E}"/>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13090956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32;p25">
            <a:extLst>
              <a:ext uri="{FF2B5EF4-FFF2-40B4-BE49-F238E27FC236}">
                <a16:creationId xmlns:a16="http://schemas.microsoft.com/office/drawing/2014/main" id="{91315A07-BDEC-1301-81CA-F3B7FDE9C73E}"/>
              </a:ext>
            </a:extLst>
          </p:cNvPr>
          <p:cNvSpPr/>
          <p:nvPr/>
        </p:nvSpPr>
        <p:spPr>
          <a:xfrm>
            <a:off x="4990167" y="508800"/>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335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a:t>
            </a:r>
            <a:endParaRPr sz="2400" dirty="0">
              <a:solidFill>
                <a:srgbClr val="FF0000"/>
              </a:solidFill>
              <a:latin typeface="Roboto Mono"/>
              <a:ea typeface="Roboto Mono"/>
              <a:cs typeface="Roboto Mono"/>
              <a:sym typeface="Roboto Mono"/>
            </a:endParaRPr>
          </a:p>
        </p:txBody>
      </p:sp>
      <p:sp>
        <p:nvSpPr>
          <p:cNvPr id="5" name="TextBox 4">
            <a:extLst>
              <a:ext uri="{FF2B5EF4-FFF2-40B4-BE49-F238E27FC236}">
                <a16:creationId xmlns:a16="http://schemas.microsoft.com/office/drawing/2014/main" id="{7C7014E0-246F-E283-6BB0-40873AB49CE9}"/>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805344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5200467" y="1705467"/>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21966"/>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endParaRPr sz="2400" dirty="0">
              <a:solidFill>
                <a:srgbClr val="FF0000"/>
              </a:solidFill>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D7837A4C-BC57-9A22-572B-4709C389903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304150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139619" y="2998829"/>
            <a:ext cx="2102800"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7489B88B-F10C-0D95-BDF7-1CFA0DAF42BF}"/>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22369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1563309" y="4294897"/>
            <a:ext cx="2478872"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8B12F71C-1A6B-82F9-6BEB-E952C2190BB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949123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025863" y="5271865"/>
            <a:ext cx="2606911"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E96F5396-BC28-1DAB-7A9D-A2C4FD4A6D05}"/>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8375821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829394E9-FC5A-B85B-AB52-A48E036444DC}"/>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32346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2613392"/>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954107"/>
          </a:xfrm>
          <a:prstGeom prst="rect">
            <a:avLst/>
          </a:prstGeom>
          <a:noFill/>
        </p:spPr>
        <p:txBody>
          <a:bodyPr wrap="square">
            <a:spAutoFit/>
          </a:bodyPr>
          <a:lstStyle/>
          <a:p>
            <a:pPr algn="ctr"/>
            <a:r>
              <a:rPr lang="en-US" sz="2800" dirty="0">
                <a:solidFill>
                  <a:schemeClr val="accent3">
                    <a:lumMod val="75000"/>
                  </a:schemeClr>
                </a:solidFill>
                <a:latin typeface="+mj-lt"/>
              </a:rPr>
              <a:t>Double click on the </a:t>
            </a:r>
            <a:r>
              <a:rPr lang="en-US" sz="2800" dirty="0">
                <a:solidFill>
                  <a:srgbClr val="00B050"/>
                </a:solidFill>
                <a:latin typeface="+mj-lt"/>
              </a:rPr>
              <a:t>.</a:t>
            </a:r>
            <a:r>
              <a:rPr lang="en-US" sz="2800" dirty="0" err="1">
                <a:solidFill>
                  <a:srgbClr val="00B050"/>
                </a:solidFill>
                <a:latin typeface="+mj-lt"/>
              </a:rPr>
              <a:t>RProj</a:t>
            </a:r>
            <a:r>
              <a:rPr lang="en-US" sz="2800" dirty="0">
                <a:solidFill>
                  <a:srgbClr val="00B050"/>
                </a:solidFill>
                <a:latin typeface="+mj-lt"/>
              </a:rPr>
              <a:t> </a:t>
            </a:r>
            <a:r>
              <a:rPr lang="en-US" sz="2800"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39784105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1" name="Google Shape;398;p31">
            <a:extLst>
              <a:ext uri="{FF2B5EF4-FFF2-40B4-BE49-F238E27FC236}">
                <a16:creationId xmlns:a16="http://schemas.microsoft.com/office/drawing/2014/main" id="{B881B59A-DC91-7939-79B2-5C73A6373325}"/>
              </a:ext>
            </a:extLst>
          </p:cNvPr>
          <p:cNvSpPr/>
          <p:nvPr/>
        </p:nvSpPr>
        <p:spPr>
          <a:xfrm>
            <a:off x="5101445" y="572331"/>
            <a:ext cx="1885460" cy="1121039"/>
          </a:xfrm>
          <a:prstGeom prst="ellipse">
            <a:avLst/>
          </a:prstGeom>
          <a:solidFill>
            <a:srgbClr val="FFF2CC"/>
          </a:solidFill>
          <a:ln>
            <a:noFill/>
          </a:ln>
        </p:spPr>
        <p:txBody>
          <a:bodyPr spcFirstLastPara="1" wrap="square" lIns="121900" tIns="121900" rIns="121900" bIns="121900" anchor="ctr" anchorCtr="0">
            <a:noAutofit/>
          </a:bodyPr>
          <a:lstStyle/>
          <a:p>
            <a:endParaRPr sz="2400"/>
          </a:p>
        </p:txBody>
      </p:sp>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47534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Applications</a:t>
            </a:r>
            <a:endParaRPr sz="2400" dirty="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dirty="0">
                <a:latin typeface="Source Sans Pro"/>
                <a:ea typeface="Source Sans Pro"/>
                <a:cs typeface="Source Sans Pro"/>
                <a:sym typeface="Source Sans Pro"/>
              </a:rPr>
              <a:t>/</a:t>
            </a:r>
            <a:endParaRPr sz="3200" dirty="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32175" y="-600"/>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  /Users/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6087A93D-686C-C4F8-AF89-40E2AAA9CD9D}"/>
              </a:ext>
            </a:extLst>
          </p:cNvPr>
          <p:cNvSpPr txBox="1"/>
          <p:nvPr/>
        </p:nvSpPr>
        <p:spPr>
          <a:xfrm>
            <a:off x="902564" y="593854"/>
            <a:ext cx="1166355" cy="461665"/>
          </a:xfrm>
          <a:prstGeom prst="rect">
            <a:avLst/>
          </a:prstGeom>
          <a:solidFill>
            <a:srgbClr val="92D050">
              <a:alpha val="73992"/>
            </a:srgbClr>
          </a:solidFill>
        </p:spPr>
        <p:txBody>
          <a:bodyPr wrap="square" rtlCol="0">
            <a:spAutoFit/>
          </a:bodyPr>
          <a:lstStyle/>
          <a:p>
            <a:r>
              <a:rPr lang="en-US" sz="2400" b="1" dirty="0"/>
              <a:t>MacOS</a:t>
            </a:r>
          </a:p>
        </p:txBody>
      </p:sp>
    </p:spTree>
    <p:extLst>
      <p:ext uri="{BB962C8B-B14F-4D97-AF65-F5344CB8AC3E}">
        <p14:creationId xmlns:p14="http://schemas.microsoft.com/office/powerpoint/2010/main" val="7268874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2"/>
          <p:cNvSpPr txBox="1">
            <a:spLocks noGrp="1"/>
          </p:cNvSpPr>
          <p:nvPr>
            <p:ph type="title"/>
          </p:nvPr>
        </p:nvSpPr>
        <p:spPr>
          <a:xfrm>
            <a:off x="831200" y="1087002"/>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Absolute Paths</a:t>
            </a:r>
            <a:endParaRPr dirty="0">
              <a:solidFill>
                <a:schemeClr val="tx1"/>
              </a:solidFill>
            </a:endParaRPr>
          </a:p>
        </p:txBody>
      </p:sp>
      <p:sp>
        <p:nvSpPr>
          <p:cNvPr id="459" name="Google Shape;459;p32"/>
          <p:cNvSpPr txBox="1"/>
          <p:nvPr/>
        </p:nvSpPr>
        <p:spPr>
          <a:xfrm>
            <a:off x="1108900" y="1918201"/>
            <a:ext cx="11601200" cy="831199"/>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C:\Users\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460" name="Google Shape;460;p32"/>
          <p:cNvSpPr txBox="1"/>
          <p:nvPr/>
        </p:nvSpPr>
        <p:spPr>
          <a:xfrm>
            <a:off x="1108900" y="2842735"/>
            <a:ext cx="11601200" cy="342400"/>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  /Users/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33"/>
          <p:cNvSpPr txBox="1"/>
          <p:nvPr/>
        </p:nvSpPr>
        <p:spPr>
          <a:xfrm>
            <a:off x="8252340" y="639704"/>
            <a:ext cx="3299579" cy="5577840"/>
          </a:xfrm>
          <a:prstGeom prst="rect">
            <a:avLst/>
          </a:prstGeom>
        </p:spPr>
        <p:txBody>
          <a:bodyPr spcFirstLastPara="1" vert="horz" lIns="91440" tIns="45720" rIns="91440" bIns="45720" rtlCol="0" anchor="ctr" anchorCtr="0">
            <a:normAutofit/>
          </a:bodyPr>
          <a:lstStyle/>
          <a:p>
            <a:pPr defTabSz="914400">
              <a:lnSpc>
                <a:spcPct val="89000"/>
              </a:lnSpc>
              <a:spcBef>
                <a:spcPct val="0"/>
              </a:spcBef>
              <a:spcAft>
                <a:spcPts val="600"/>
              </a:spcAft>
            </a:pPr>
            <a:r>
              <a:rPr lang="en-US" sz="4400" dirty="0">
                <a:solidFill>
                  <a:schemeClr val="tx2"/>
                </a:solidFill>
                <a:latin typeface="+mj-lt"/>
                <a:ea typeface="+mj-ea"/>
                <a:cs typeface="+mj-cs"/>
                <a:sym typeface="Raleway"/>
              </a:rPr>
              <a:t>Home Directory</a:t>
            </a:r>
          </a:p>
          <a:p>
            <a:pPr defTabSz="914400">
              <a:lnSpc>
                <a:spcPct val="89000"/>
              </a:lnSpc>
              <a:spcBef>
                <a:spcPct val="0"/>
              </a:spcBef>
              <a:spcAft>
                <a:spcPts val="600"/>
              </a:spcAft>
            </a:pPr>
            <a:endParaRPr lang="en-US" sz="44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home directory is a personal directory assigned to a user. </a:t>
            </a:r>
          </a:p>
          <a:p>
            <a:pPr defTabSz="914400">
              <a:lnSpc>
                <a:spcPct val="89000"/>
              </a:lnSpc>
              <a:spcBef>
                <a:spcPct val="0"/>
              </a:spcBef>
              <a:spcAft>
                <a:spcPts val="600"/>
              </a:spcAft>
            </a:pPr>
            <a:endParaRPr lang="en-US" sz="22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root directory is the starting point of the whole computer, while the home directory is specific to a user.</a:t>
            </a:r>
          </a:p>
        </p:txBody>
      </p:sp>
      <p:sp>
        <p:nvSpPr>
          <p:cNvPr id="466" name="Google Shape;466;p33"/>
          <p:cNvSpPr/>
          <p:nvPr/>
        </p:nvSpPr>
        <p:spPr>
          <a:xfrm>
            <a:off x="1069568" y="4362410"/>
            <a:ext cx="2231188" cy="773896"/>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pic>
        <p:nvPicPr>
          <p:cNvPr id="3" name="Picture 2" descr="A screenshot of a computer&#10;&#10;Description automatically generated">
            <a:extLst>
              <a:ext uri="{FF2B5EF4-FFF2-40B4-BE49-F238E27FC236}">
                <a16:creationId xmlns:a16="http://schemas.microsoft.com/office/drawing/2014/main" id="{0FF31453-8588-73BB-759B-8D62476F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01" y="639763"/>
            <a:ext cx="2948256" cy="557778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4089932" y="2820851"/>
            <a:ext cx="2837049"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473" name="Google Shape;473;p34"/>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474" name="Google Shape;474;p34"/>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475" name="Google Shape;475;p34"/>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476" name="Google Shape;476;p34"/>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477" name="Google Shape;477;p34"/>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478" name="Google Shape;478;p34"/>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479" name="Google Shape;479;p34"/>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 name="Google Shape;480;p34"/>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481" name="Google Shape;481;p34"/>
          <p:cNvCxnSpPr>
            <a:endCxn id="47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34"/>
          <p:cNvCxnSpPr>
            <a:endCxn id="47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4"/>
          <p:cNvCxnSpPr>
            <a:stCxn id="47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484" name="Google Shape;484;p34"/>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485" name="Google Shape;485;p34"/>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486" name="Google Shape;486;p34"/>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487" name="Google Shape;487;p34"/>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488" name="Google Shape;488;p34"/>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489" name="Google Shape;489;p34"/>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490" name="Google Shape;490;p34"/>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491" name="Google Shape;491;p34"/>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492" name="Google Shape;492;p34"/>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493" name="Google Shape;493;p34"/>
          <p:cNvCxnSpPr>
            <a:stCxn id="473" idx="2"/>
            <a:endCxn id="49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34"/>
          <p:cNvCxnSpPr>
            <a:stCxn id="490" idx="0"/>
            <a:endCxn id="47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4"/>
          <p:cNvCxnSpPr>
            <a:stCxn id="489" idx="0"/>
            <a:endCxn id="47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34"/>
          <p:cNvCxnSpPr>
            <a:stCxn id="488" idx="0"/>
            <a:endCxn id="47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34"/>
          <p:cNvCxnSpPr>
            <a:stCxn id="492" idx="0"/>
            <a:endCxn id="47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34"/>
          <p:cNvCxnSpPr>
            <a:stCxn id="485" idx="1"/>
            <a:endCxn id="47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34"/>
          <p:cNvCxnSpPr>
            <a:endCxn id="47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00" name="Google Shape;500;p34"/>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01" name="Google Shape;501;p34"/>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02" name="Google Shape;502;p34"/>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03" name="Google Shape;503;p34"/>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04" name="Google Shape;504;p34"/>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05" name="Google Shape;505;p34"/>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06" name="Google Shape;506;p34"/>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07" name="Google Shape;507;p34"/>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08" name="Google Shape;508;p34"/>
          <p:cNvCxnSpPr>
            <a:endCxn id="48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34"/>
          <p:cNvCxnSpPr>
            <a:stCxn id="50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4"/>
          <p:cNvCxnSpPr>
            <a:stCxn id="50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4"/>
          <p:cNvCxnSpPr>
            <a:endCxn id="48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34"/>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13" name="Google Shape;513;p34"/>
          <p:cNvSpPr txBox="1"/>
          <p:nvPr/>
        </p:nvSpPr>
        <p:spPr>
          <a:xfrm>
            <a:off x="1692725" y="5476868"/>
            <a:ext cx="2541232"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14" name="Google Shape;514;p34"/>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15" name="Google Shape;515;p34"/>
          <p:cNvSpPr txBox="1"/>
          <p:nvPr/>
        </p:nvSpPr>
        <p:spPr>
          <a:xfrm>
            <a:off x="4654153" y="5476868"/>
            <a:ext cx="24816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16" name="Google Shape;516;p34"/>
          <p:cNvPicPr preferRelativeResize="0"/>
          <p:nvPr/>
        </p:nvPicPr>
        <p:blipFill>
          <a:blip r:embed="rId4">
            <a:alphaModFix/>
          </a:blip>
          <a:stretch>
            <a:fillRect/>
          </a:stretch>
        </p:blipFill>
        <p:spPr>
          <a:xfrm>
            <a:off x="3299335" y="6332472"/>
            <a:ext cx="395909" cy="384808"/>
          </a:xfrm>
          <a:prstGeom prst="rect">
            <a:avLst/>
          </a:prstGeom>
          <a:noFill/>
          <a:ln>
            <a:noFill/>
          </a:ln>
        </p:spPr>
      </p:pic>
      <p:cxnSp>
        <p:nvCxnSpPr>
          <p:cNvPr id="517" name="Google Shape;517;p34"/>
          <p:cNvCxnSpPr>
            <a:endCxn id="50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4"/>
          <p:cNvCxnSpPr>
            <a:endCxn id="50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p:nvPr/>
        </p:nvSpPr>
        <p:spPr>
          <a:xfrm>
            <a:off x="3695243" y="626815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20" name="Google Shape;520;p34"/>
          <p:cNvPicPr preferRelativeResize="0"/>
          <p:nvPr/>
        </p:nvPicPr>
        <p:blipFill>
          <a:blip r:embed="rId4">
            <a:alphaModFix/>
          </a:blip>
          <a:stretch>
            <a:fillRect/>
          </a:stretch>
        </p:blipFill>
        <p:spPr>
          <a:xfrm>
            <a:off x="5504170" y="6364630"/>
            <a:ext cx="395909" cy="384808"/>
          </a:xfrm>
          <a:prstGeom prst="rect">
            <a:avLst/>
          </a:prstGeom>
          <a:noFill/>
          <a:ln>
            <a:noFill/>
          </a:ln>
        </p:spPr>
      </p:pic>
      <p:sp>
        <p:nvSpPr>
          <p:cNvPr id="521" name="Google Shape;521;p34"/>
          <p:cNvSpPr txBox="1"/>
          <p:nvPr/>
        </p:nvSpPr>
        <p:spPr>
          <a:xfrm>
            <a:off x="5900075" y="6300313"/>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22" name="Google Shape;522;p34"/>
          <p:cNvPicPr preferRelativeResize="0"/>
          <p:nvPr/>
        </p:nvPicPr>
        <p:blipFill>
          <a:blip r:embed="rId4">
            <a:alphaModFix/>
          </a:blip>
          <a:stretch>
            <a:fillRect/>
          </a:stretch>
        </p:blipFill>
        <p:spPr>
          <a:xfrm>
            <a:off x="8032146" y="6364630"/>
            <a:ext cx="395909" cy="384808"/>
          </a:xfrm>
          <a:prstGeom prst="rect">
            <a:avLst/>
          </a:prstGeom>
          <a:noFill/>
          <a:ln>
            <a:noFill/>
          </a:ln>
        </p:spPr>
      </p:pic>
      <p:sp>
        <p:nvSpPr>
          <p:cNvPr id="523" name="Google Shape;523;p34"/>
          <p:cNvSpPr txBox="1"/>
          <p:nvPr/>
        </p:nvSpPr>
        <p:spPr>
          <a:xfrm>
            <a:off x="8428053" y="6300313"/>
            <a:ext cx="241619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24" name="Google Shape;524;p34"/>
          <p:cNvCxnSpPr>
            <a:stCxn id="516" idx="0"/>
            <a:endCxn id="514" idx="2"/>
          </p:cNvCxnSpPr>
          <p:nvPr/>
        </p:nvCxnSpPr>
        <p:spPr>
          <a:xfrm flipV="1">
            <a:off x="3497290" y="5943204"/>
            <a:ext cx="916972" cy="389268"/>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34"/>
          <p:cNvCxnSpPr>
            <a:stCxn id="514" idx="2"/>
            <a:endCxn id="520" idx="0"/>
          </p:cNvCxnSpPr>
          <p:nvPr/>
        </p:nvCxnSpPr>
        <p:spPr>
          <a:xfrm>
            <a:off x="4414262" y="5943204"/>
            <a:ext cx="1287863" cy="421426"/>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34"/>
          <p:cNvCxnSpPr>
            <a:stCxn id="514" idx="2"/>
            <a:endCxn id="522" idx="0"/>
          </p:cNvCxnSpPr>
          <p:nvPr/>
        </p:nvCxnSpPr>
        <p:spPr>
          <a:xfrm>
            <a:off x="4414262" y="5943204"/>
            <a:ext cx="3815839" cy="421426"/>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4"/>
          <p:cNvSpPr txBox="1"/>
          <p:nvPr/>
        </p:nvSpPr>
        <p:spPr>
          <a:xfrm>
            <a:off x="832175" y="-2573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7030A0"/>
                </a:solidFill>
                <a:latin typeface="Roboto Mono"/>
                <a:ea typeface="Roboto Mono"/>
                <a:cs typeface="Roboto Mono"/>
                <a:sym typeface="Roboto Mono"/>
              </a:rPr>
              <a:t>Home Directory: </a:t>
            </a:r>
            <a:r>
              <a:rPr lang="en" sz="2400" dirty="0">
                <a:solidFill>
                  <a:srgbClr val="F02446"/>
                </a:solidFill>
                <a:latin typeface="Roboto Mono"/>
                <a:ea typeface="Roboto Mono"/>
                <a:cs typeface="Roboto Mono"/>
                <a:sym typeface="Roboto Mono"/>
              </a:rPr>
              <a:t>C:\Users\</a:t>
            </a:r>
            <a:r>
              <a:rPr lang="en" sz="2400" dirty="0" err="1">
                <a:solidFill>
                  <a:srgbClr val="F02446"/>
                </a:solidFill>
                <a:latin typeface="Roboto Mono"/>
                <a:ea typeface="Roboto Mono"/>
                <a:cs typeface="Roboto Mono"/>
                <a:sym typeface="Roboto Mono"/>
              </a:rPr>
              <a:t>ritika</a:t>
            </a:r>
            <a:r>
              <a:rPr lang="en" sz="2400" dirty="0">
                <a:solidFill>
                  <a:srgbClr val="F02446"/>
                </a:solidFill>
                <a:latin typeface="Roboto Mono"/>
                <a:ea typeface="Roboto Mono"/>
                <a:cs typeface="Roboto Mono"/>
                <a:sym typeface="Roboto Mono"/>
              </a:rPr>
              <a:t>   </a:t>
            </a:r>
            <a:r>
              <a:rPr lang="en" sz="2400" dirty="0">
                <a:solidFill>
                  <a:srgbClr val="7030A0"/>
                </a:solidFill>
                <a:latin typeface="Roboto Mono"/>
                <a:ea typeface="Roboto Mono"/>
                <a:cs typeface="Roboto Mono"/>
                <a:sym typeface="Roboto Mono"/>
              </a:rPr>
              <a:t>=</a:t>
            </a:r>
            <a:r>
              <a:rPr lang="en" sz="2400" dirty="0">
                <a:solidFill>
                  <a:srgbClr val="F02446"/>
                </a:solidFill>
                <a:latin typeface="Roboto Mono"/>
                <a:ea typeface="Roboto Mono"/>
                <a:cs typeface="Roboto Mono"/>
                <a:sym typeface="Roboto Mono"/>
              </a:rPr>
              <a:t>   </a:t>
            </a:r>
            <a:r>
              <a:rPr lang="en" sz="4000" dirty="0">
                <a:solidFill>
                  <a:srgbClr val="F02446"/>
                </a:solidFill>
                <a:latin typeface="Roboto Mono"/>
                <a:ea typeface="Roboto Mono"/>
                <a:cs typeface="Roboto Mono"/>
                <a:sym typeface="Roboto Mono"/>
              </a:rPr>
              <a:t>~</a:t>
            </a:r>
            <a:endParaRPr sz="4000" dirty="0">
              <a:solidFill>
                <a:srgbClr val="F02446"/>
              </a:solidFill>
              <a:latin typeface="Roboto Mono"/>
              <a:ea typeface="Roboto Mono"/>
              <a:cs typeface="Roboto Mono"/>
              <a:sym typeface="Roboto Mono"/>
            </a:endParaRPr>
          </a:p>
        </p:txBody>
      </p:sp>
      <p:sp>
        <p:nvSpPr>
          <p:cNvPr id="528" name="Google Shape;528;p34"/>
          <p:cNvSpPr txBox="1"/>
          <p:nvPr/>
        </p:nvSpPr>
        <p:spPr>
          <a:xfrm>
            <a:off x="3868087" y="2078084"/>
            <a:ext cx="640000" cy="342400"/>
          </a:xfrm>
          <a:prstGeom prst="rect">
            <a:avLst/>
          </a:prstGeom>
          <a:noFill/>
          <a:ln>
            <a:noFill/>
          </a:ln>
        </p:spPr>
        <p:txBody>
          <a:bodyPr spcFirstLastPara="1" wrap="square" lIns="121900" tIns="121900" rIns="121900" bIns="121900" anchor="t" anchorCtr="0">
            <a:noAutofit/>
          </a:bodyPr>
          <a:lstStyle/>
          <a:p>
            <a:r>
              <a:rPr lang="en" sz="6400">
                <a:solidFill>
                  <a:srgbClr val="FF0000"/>
                </a:solidFill>
                <a:latin typeface="Roboto Mono"/>
                <a:ea typeface="Roboto Mono"/>
                <a:cs typeface="Roboto Mono"/>
                <a:sym typeface="Roboto Mono"/>
              </a:rPr>
              <a:t>~</a:t>
            </a:r>
            <a:endParaRPr sz="6400">
              <a:solidFill>
                <a:srgbClr val="FF0000"/>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009989" y="5952563"/>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534" name="Google Shape;534;p35"/>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535" name="Google Shape;535;p35"/>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536" name="Google Shape;536;p35"/>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537" name="Google Shape;537;p35"/>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538" name="Google Shape;538;p35"/>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539" name="Google Shape;539;p35"/>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540" name="Google Shape;540;p35"/>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35"/>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542" name="Google Shape;542;p35"/>
          <p:cNvCxnSpPr>
            <a:endCxn id="540"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35"/>
          <p:cNvCxnSpPr>
            <a:endCxn id="540"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35"/>
          <p:cNvCxnSpPr>
            <a:stCxn id="540"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546" name="Google Shape;546;p35"/>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547" name="Google Shape;547;p35"/>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548" name="Google Shape;548;p35"/>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549" name="Google Shape;549;p35"/>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550" name="Google Shape;550;p35"/>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551" name="Google Shape;551;p35"/>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552" name="Google Shape;552;p35"/>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553" name="Google Shape;553;p35"/>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554" name="Google Shape;554;p35"/>
          <p:cNvCxnSpPr>
            <a:stCxn id="534" idx="2"/>
            <a:endCxn id="552"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35"/>
          <p:cNvCxnSpPr>
            <a:stCxn id="551" idx="0"/>
            <a:endCxn id="534"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35"/>
          <p:cNvCxnSpPr>
            <a:stCxn id="550" idx="0"/>
            <a:endCxn id="534"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35"/>
          <p:cNvCxnSpPr>
            <a:stCxn id="549" idx="0"/>
            <a:endCxn id="538"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5"/>
          <p:cNvCxnSpPr>
            <a:stCxn id="553" idx="0"/>
            <a:endCxn id="538"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a:stCxn id="546" idx="1"/>
            <a:endCxn id="536"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35"/>
          <p:cNvCxnSpPr>
            <a:endCxn id="536"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61" name="Google Shape;561;p35"/>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62" name="Google Shape;562;p35"/>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63" name="Google Shape;563;p35"/>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64" name="Google Shape;564;p35"/>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65" name="Google Shape;565;p35"/>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66" name="Google Shape;566;p35"/>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67" name="Google Shape;567;p35"/>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68" name="Google Shape;568;p35"/>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69" name="Google Shape;569;p35"/>
          <p:cNvCxnSpPr>
            <a:endCxn id="545"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35"/>
          <p:cNvCxnSpPr>
            <a:stCxn id="563"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35"/>
          <p:cNvCxnSpPr>
            <a:stCxn id="565"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35"/>
          <p:cNvCxnSpPr>
            <a:endCxn id="545"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73" name="Google Shape;573;p35"/>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74" name="Google Shape;574;p35"/>
          <p:cNvSpPr txBox="1"/>
          <p:nvPr/>
        </p:nvSpPr>
        <p:spPr>
          <a:xfrm>
            <a:off x="1692725" y="5476868"/>
            <a:ext cx="304824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75" name="Google Shape;575;p35"/>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76" name="Google Shape;576;p35"/>
          <p:cNvSpPr txBox="1"/>
          <p:nvPr/>
        </p:nvSpPr>
        <p:spPr>
          <a:xfrm>
            <a:off x="4654152" y="5476868"/>
            <a:ext cx="2568455"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77" name="Google Shape;577;p35"/>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578" name="Google Shape;578;p35"/>
          <p:cNvCxnSpPr>
            <a:endCxn id="561"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35"/>
          <p:cNvCxnSpPr>
            <a:endCxn id="561"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35"/>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81" name="Google Shape;581;p35"/>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582" name="Google Shape;582;p35"/>
          <p:cNvSpPr txBox="1"/>
          <p:nvPr/>
        </p:nvSpPr>
        <p:spPr>
          <a:xfrm>
            <a:off x="5900075" y="6280435"/>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83" name="Google Shape;583;p35"/>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584" name="Google Shape;584;p35"/>
          <p:cNvSpPr txBox="1"/>
          <p:nvPr/>
        </p:nvSpPr>
        <p:spPr>
          <a:xfrm>
            <a:off x="8428052" y="6280435"/>
            <a:ext cx="252374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85" name="Google Shape;585;p35"/>
          <p:cNvCxnSpPr>
            <a:stCxn id="577" idx="0"/>
            <a:endCxn id="575"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a:stCxn id="575" idx="2"/>
            <a:endCxn id="581"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35"/>
          <p:cNvCxnSpPr>
            <a:stCxn id="575" idx="2"/>
            <a:endCxn id="583"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588" name="Google Shape;588;p35"/>
          <p:cNvSpPr txBox="1"/>
          <p:nvPr/>
        </p:nvSpPr>
        <p:spPr>
          <a:xfrm>
            <a:off x="853381" y="-44961"/>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endParaRPr sz="2400" dirty="0">
              <a:solidFill>
                <a:srgbClr val="F02446"/>
              </a:solidFill>
              <a:latin typeface="Roboto Mono"/>
              <a:ea typeface="Roboto Mono"/>
              <a:cs typeface="Roboto Mono"/>
              <a:sym typeface="Roboto Mono"/>
            </a:endParaRPr>
          </a:p>
        </p:txBody>
      </p:sp>
      <p:cxnSp>
        <p:nvCxnSpPr>
          <p:cNvPr id="589" name="Google Shape;589;p35"/>
          <p:cNvCxnSpPr>
            <a:cxnSpLocks/>
          </p:cNvCxnSpPr>
          <p:nvPr/>
        </p:nvCxnSpPr>
        <p:spPr>
          <a:xfrm>
            <a:off x="1036966" y="367346"/>
            <a:ext cx="3588194" cy="3121317"/>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a:spLocks noGrp="1"/>
          </p:cNvSpPr>
          <p:nvPr>
            <p:ph type="title"/>
          </p:nvPr>
        </p:nvSpPr>
        <p:spPr>
          <a:xfrm>
            <a:off x="1020034" y="531374"/>
            <a:ext cx="11360800" cy="1254000"/>
          </a:xfrm>
          <a:prstGeom prst="rect">
            <a:avLst/>
          </a:prstGeom>
        </p:spPr>
        <p:txBody>
          <a:bodyPr spcFirstLastPara="1" vert="horz" wrap="square" lIns="121900" tIns="121900" rIns="121900" bIns="121900" rtlCol="0" anchor="t" anchorCtr="0">
            <a:noAutofit/>
          </a:bodyPr>
          <a:lstStyle/>
          <a:p>
            <a:r>
              <a:rPr lang="en" sz="4800" dirty="0">
                <a:solidFill>
                  <a:schemeClr val="tx1"/>
                </a:solidFill>
                <a:latin typeface="Raleway"/>
                <a:ea typeface="Raleway"/>
                <a:cs typeface="Raleway"/>
                <a:sym typeface="Raleway"/>
              </a:rPr>
              <a:t>Working Directory</a:t>
            </a:r>
            <a:endParaRPr sz="4800" dirty="0">
              <a:solidFill>
                <a:schemeClr val="tx1"/>
              </a:solidFill>
              <a:latin typeface="Raleway"/>
              <a:ea typeface="Raleway"/>
              <a:cs typeface="Raleway"/>
              <a:sym typeface="Raleway"/>
            </a:endParaRPr>
          </a:p>
        </p:txBody>
      </p:sp>
      <p:sp>
        <p:nvSpPr>
          <p:cNvPr id="595" name="Google Shape;595;p36"/>
          <p:cNvSpPr txBox="1">
            <a:spLocks noGrp="1"/>
          </p:cNvSpPr>
          <p:nvPr>
            <p:ph type="subTitle" idx="1"/>
          </p:nvPr>
        </p:nvSpPr>
        <p:spPr>
          <a:xfrm>
            <a:off x="932245" y="1730659"/>
            <a:ext cx="11132400" cy="4708000"/>
          </a:xfrm>
          <a:prstGeom prst="rect">
            <a:avLst/>
          </a:prstGeom>
        </p:spPr>
        <p:txBody>
          <a:bodyPr spcFirstLastPara="1" vert="horz" wrap="square" lIns="121900" tIns="121900" rIns="121900" bIns="121900" rtlCol="0" anchor="t" anchorCtr="0">
            <a:noAutofit/>
          </a:bodyPr>
          <a:lstStyle/>
          <a:p>
            <a:pPr marL="0" indent="0"/>
            <a:r>
              <a:rPr lang="en" dirty="0">
                <a:solidFill>
                  <a:schemeClr val="tx1"/>
                </a:solidFill>
                <a:latin typeface="+mn-lt"/>
              </a:rPr>
              <a:t>A directory in the file system associated with a running process or program (aka "</a:t>
            </a:r>
            <a:r>
              <a:rPr lang="en" dirty="0">
                <a:solidFill>
                  <a:schemeClr val="tx1"/>
                </a:solidFill>
                <a:highlight>
                  <a:srgbClr val="FFFF00"/>
                </a:highlight>
                <a:latin typeface="+mn-lt"/>
              </a:rPr>
              <a:t>where you're working from</a:t>
            </a:r>
            <a:r>
              <a:rPr lang="en" dirty="0">
                <a:solidFill>
                  <a:schemeClr val="tx1"/>
                </a:solidFill>
                <a:latin typeface="+mn-lt"/>
              </a:rPr>
              <a:t>")</a:t>
            </a:r>
            <a:endParaRPr dirty="0">
              <a:solidFill>
                <a:schemeClr val="tx1"/>
              </a:solidFill>
              <a:latin typeface="+mn-lt"/>
            </a:endParaRPr>
          </a:p>
          <a:p>
            <a:pPr marL="0" indent="0">
              <a:spcBef>
                <a:spcPts val="2667"/>
              </a:spcBef>
            </a:pPr>
            <a:endParaRPr dirty="0">
              <a:solidFill>
                <a:schemeClr val="tx1"/>
              </a:solidFill>
              <a:latin typeface="+mn-lt"/>
            </a:endParaRPr>
          </a:p>
          <a:p>
            <a:pPr marL="0" indent="0">
              <a:spcBef>
                <a:spcPts val="2667"/>
              </a:spcBef>
            </a:pPr>
            <a:r>
              <a:rPr lang="en" dirty="0">
                <a:solidFill>
                  <a:schemeClr val="tx1"/>
                </a:solidFill>
                <a:latin typeface="+mn-lt"/>
              </a:rPr>
              <a:t>&gt;&gt; Where the computer starts when looking for files</a:t>
            </a:r>
            <a:endParaRPr dirty="0">
              <a:solidFill>
                <a:schemeClr val="tx1"/>
              </a:solidFill>
              <a:latin typeface="+mn-lt"/>
            </a:endParaRPr>
          </a:p>
          <a:p>
            <a:pPr marL="0" indent="0">
              <a:spcBef>
                <a:spcPts val="2667"/>
              </a:spcBef>
              <a:spcAft>
                <a:spcPts val="2667"/>
              </a:spcAft>
            </a:pPr>
            <a:r>
              <a:rPr lang="en" dirty="0">
                <a:solidFill>
                  <a:schemeClr val="tx1"/>
                </a:solidFill>
                <a:latin typeface="+mn-lt"/>
              </a:rPr>
              <a:t>&gt;&gt; Uses </a:t>
            </a:r>
            <a:r>
              <a:rPr lang="en" b="1" i="1" dirty="0">
                <a:solidFill>
                  <a:srgbClr val="00B0F0"/>
                </a:solidFill>
                <a:latin typeface="+mn-lt"/>
              </a:rPr>
              <a:t>Relative File Paths</a:t>
            </a:r>
            <a:endParaRPr b="1" i="1" dirty="0">
              <a:solidFill>
                <a:srgbClr val="00B0F0"/>
              </a:solidFill>
              <a:latin typeface="+mn-l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p:nvPr/>
        </p:nvSpPr>
        <p:spPr>
          <a:xfrm>
            <a:off x="3063631" y="600578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01" name="Google Shape;601;p37"/>
          <p:cNvSpPr/>
          <p:nvPr/>
        </p:nvSpPr>
        <p:spPr>
          <a:xfrm>
            <a:off x="1519421" y="4155796"/>
            <a:ext cx="2585725"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02" name="Google Shape;602;p37"/>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03" name="Google Shape;603;p37"/>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04" name="Google Shape;604;p37"/>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05" name="Google Shape;605;p37"/>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06" name="Google Shape;606;p37"/>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07" name="Google Shape;607;p37"/>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08" name="Google Shape;608;p37"/>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37"/>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10" name="Google Shape;610;p37"/>
          <p:cNvCxnSpPr>
            <a:endCxn id="608"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7"/>
          <p:cNvCxnSpPr>
            <a:endCxn id="608"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7"/>
          <p:cNvCxnSpPr>
            <a:stCxn id="608"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13" name="Google Shape;613;p37"/>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14" name="Google Shape;614;p37"/>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15" name="Google Shape;615;p37"/>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16" name="Google Shape;616;p37"/>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17" name="Google Shape;617;p37"/>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18" name="Google Shape;618;p37"/>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19" name="Google Shape;619;p37"/>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20" name="Google Shape;620;p37"/>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21" name="Google Shape;621;p37"/>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22" name="Google Shape;622;p37"/>
          <p:cNvCxnSpPr>
            <a:stCxn id="602" idx="2"/>
            <a:endCxn id="620"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37"/>
          <p:cNvCxnSpPr>
            <a:stCxn id="619" idx="0"/>
            <a:endCxn id="602"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37"/>
          <p:cNvCxnSpPr>
            <a:stCxn id="618" idx="0"/>
            <a:endCxn id="602"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37"/>
          <p:cNvCxnSpPr>
            <a:stCxn id="617" idx="0"/>
            <a:endCxn id="606"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37"/>
          <p:cNvCxnSpPr>
            <a:stCxn id="621" idx="0"/>
            <a:endCxn id="606"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37"/>
          <p:cNvCxnSpPr>
            <a:stCxn id="614" idx="1"/>
            <a:endCxn id="604"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7"/>
          <p:cNvCxnSpPr>
            <a:endCxn id="604"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29" name="Google Shape;629;p37"/>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30" name="Google Shape;630;p37"/>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31" name="Google Shape;631;p37"/>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32" name="Google Shape;632;p37"/>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33" name="Google Shape;633;p37"/>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34" name="Google Shape;634;p37"/>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35" name="Google Shape;635;p37"/>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36" name="Google Shape;636;p37"/>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37" name="Google Shape;637;p37"/>
          <p:cNvCxnSpPr>
            <a:endCxn id="613"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37"/>
          <p:cNvCxnSpPr>
            <a:stCxn id="631"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7"/>
          <p:cNvCxnSpPr>
            <a:stCxn id="633"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37"/>
          <p:cNvCxnSpPr>
            <a:endCxn id="613"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641" name="Google Shape;641;p37"/>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642" name="Google Shape;642;p37"/>
          <p:cNvSpPr txBox="1"/>
          <p:nvPr/>
        </p:nvSpPr>
        <p:spPr>
          <a:xfrm>
            <a:off x="1692725" y="5476868"/>
            <a:ext cx="2721364"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643" name="Google Shape;643;p37"/>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644" name="Google Shape;644;p37"/>
          <p:cNvSpPr txBox="1"/>
          <p:nvPr/>
        </p:nvSpPr>
        <p:spPr>
          <a:xfrm>
            <a:off x="4654153" y="5476868"/>
            <a:ext cx="272136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645" name="Google Shape;645;p37"/>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646" name="Google Shape;646;p37"/>
          <p:cNvCxnSpPr>
            <a:endCxn id="629"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37"/>
          <p:cNvCxnSpPr>
            <a:endCxn id="629"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37"/>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649" name="Google Shape;649;p37"/>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650" name="Google Shape;650;p37"/>
          <p:cNvSpPr txBox="1"/>
          <p:nvPr/>
        </p:nvSpPr>
        <p:spPr>
          <a:xfrm>
            <a:off x="5900076" y="6280435"/>
            <a:ext cx="2459888"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651" name="Google Shape;651;p37"/>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652" name="Google Shape;652;p37"/>
          <p:cNvSpPr txBox="1"/>
          <p:nvPr/>
        </p:nvSpPr>
        <p:spPr>
          <a:xfrm>
            <a:off x="8428052" y="6280435"/>
            <a:ext cx="270377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653" name="Google Shape;653;p37"/>
          <p:cNvCxnSpPr>
            <a:stCxn id="645" idx="0"/>
            <a:endCxn id="643"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37"/>
          <p:cNvCxnSpPr>
            <a:stCxn id="643" idx="2"/>
            <a:endCxn id="649"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3" idx="2"/>
            <a:endCxn id="651"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656" name="Google Shape;656;p37"/>
          <p:cNvSpPr txBox="1"/>
          <p:nvPr/>
        </p:nvSpPr>
        <p:spPr>
          <a:xfrm>
            <a:off x="911301" y="-56707"/>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Relative Path from </a:t>
            </a:r>
            <a:r>
              <a:rPr lang="en" sz="2400" dirty="0">
                <a:highlight>
                  <a:srgbClr val="00FF00"/>
                </a:highlight>
                <a:latin typeface="Roboto Mono"/>
                <a:ea typeface="Roboto Mono"/>
                <a:cs typeface="Roboto Mono"/>
                <a:sym typeface="Roboto Mono"/>
              </a:rPr>
              <a:t>Documents</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34359"/>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16402191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70D9-56EF-5ADF-D330-6562978F73EB}"/>
              </a:ext>
            </a:extLst>
          </p:cNvPr>
          <p:cNvSpPr>
            <a:spLocks noGrp="1"/>
          </p:cNvSpPr>
          <p:nvPr>
            <p:ph type="title"/>
          </p:nvPr>
        </p:nvSpPr>
        <p:spPr>
          <a:xfrm>
            <a:off x="1670480" y="2573599"/>
            <a:ext cx="10216720" cy="1316297"/>
          </a:xfrm>
        </p:spPr>
        <p:txBody>
          <a:bodyPr vert="horz" lIns="91440" tIns="45720" rIns="91440" bIns="45720" rtlCol="0" anchor="t">
            <a:normAutofit/>
          </a:bodyPr>
          <a:lstStyle/>
          <a:p>
            <a:pPr algn="l"/>
            <a:r>
              <a:rPr lang="en-US" sz="6200" dirty="0"/>
              <a:t>.. means go up a level</a:t>
            </a:r>
          </a:p>
        </p:txBody>
      </p:sp>
    </p:spTree>
    <p:extLst>
      <p:ext uri="{BB962C8B-B14F-4D97-AF65-F5344CB8AC3E}">
        <p14:creationId xmlns:p14="http://schemas.microsoft.com/office/powerpoint/2010/main" val="143393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700321188"/>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3076690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3902630" y="4197356"/>
            <a:ext cx="2227706" cy="1001024"/>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Desktop</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9428002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8064758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33863778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868-9F4D-27E4-A0D6-E0DBF11C5096}"/>
              </a:ext>
            </a:extLst>
          </p:cNvPr>
          <p:cNvSpPr>
            <a:spLocks noGrp="1"/>
          </p:cNvSpPr>
          <p:nvPr>
            <p:ph type="title"/>
          </p:nvPr>
        </p:nvSpPr>
        <p:spPr>
          <a:xfrm>
            <a:off x="1095957" y="593367"/>
            <a:ext cx="10680443" cy="831200"/>
          </a:xfrm>
        </p:spPr>
        <p:txBody>
          <a:bodyPr/>
          <a:lstStyle/>
          <a:p>
            <a:r>
              <a:rPr lang="en-US" dirty="0">
                <a:solidFill>
                  <a:schemeClr val="tx1"/>
                </a:solidFill>
              </a:rPr>
              <a:t>How to find paths in your computer?</a:t>
            </a:r>
          </a:p>
        </p:txBody>
      </p:sp>
      <p:sp>
        <p:nvSpPr>
          <p:cNvPr id="3" name="Text Placeholder 2">
            <a:extLst>
              <a:ext uri="{FF2B5EF4-FFF2-40B4-BE49-F238E27FC236}">
                <a16:creationId xmlns:a16="http://schemas.microsoft.com/office/drawing/2014/main" id="{16B10908-A888-898F-37A4-B72EFFEE341E}"/>
              </a:ext>
            </a:extLst>
          </p:cNvPr>
          <p:cNvSpPr>
            <a:spLocks noGrp="1"/>
          </p:cNvSpPr>
          <p:nvPr>
            <p:ph type="body" idx="1"/>
          </p:nvPr>
        </p:nvSpPr>
        <p:spPr>
          <a:xfrm>
            <a:off x="1287868" y="1886588"/>
            <a:ext cx="10680443" cy="4555200"/>
          </a:xfrm>
        </p:spPr>
        <p:txBody>
          <a:bodyPr/>
          <a:lstStyle/>
          <a:p>
            <a:pPr marL="608965" indent="-456565"/>
            <a:r>
              <a:rPr lang="en-US" sz="2800" b="1" dirty="0"/>
              <a:t>Mac:</a:t>
            </a:r>
          </a:p>
          <a:p>
            <a:pPr marL="1218565" lvl="1" indent="-422910"/>
            <a:r>
              <a:rPr lang="en-US" sz="2800" i="0" dirty="0"/>
              <a:t>Right click on a file &gt; Get info ("Where")</a:t>
            </a:r>
          </a:p>
          <a:p>
            <a:pPr marL="795655" lvl="1" indent="0">
              <a:buNone/>
            </a:pPr>
            <a:endParaRPr lang="en-US" sz="2800" i="0" dirty="0"/>
          </a:p>
          <a:p>
            <a:pPr marL="608965" indent="-456565"/>
            <a:r>
              <a:rPr lang="en-US" sz="2800" b="1" dirty="0"/>
              <a:t>Windows:</a:t>
            </a:r>
          </a:p>
          <a:p>
            <a:pPr marL="1218565" lvl="1" indent="-422910"/>
            <a:r>
              <a:rPr lang="en-US" sz="2800" i="0" dirty="0"/>
              <a:t>Right click on a file &gt; Properties ("Location")</a:t>
            </a:r>
          </a:p>
          <a:p>
            <a:pPr marL="1218565" lvl="1" indent="-422910"/>
            <a:r>
              <a:rPr lang="en-US" sz="2800" i="0" dirty="0"/>
              <a:t>Or clicking in the box that contains the file name (above the list of files inside the folder)</a:t>
            </a:r>
          </a:p>
        </p:txBody>
      </p:sp>
    </p:spTree>
    <p:extLst>
      <p:ext uri="{BB962C8B-B14F-4D97-AF65-F5344CB8AC3E}">
        <p14:creationId xmlns:p14="http://schemas.microsoft.com/office/powerpoint/2010/main" val="42147673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title"/>
          </p:nvPr>
        </p:nvSpPr>
        <p:spPr>
          <a:xfrm>
            <a:off x="1035532" y="655360"/>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But what is the Working Directory for R?</a:t>
            </a:r>
            <a:endParaRPr dirty="0">
              <a:solidFill>
                <a:schemeClr val="tx1"/>
              </a:solidFill>
            </a:endParaRPr>
          </a:p>
        </p:txBody>
      </p:sp>
      <p:sp>
        <p:nvSpPr>
          <p:cNvPr id="967" name="Google Shape;967;p43"/>
          <p:cNvSpPr txBox="1">
            <a:spLocks noGrp="1"/>
          </p:cNvSpPr>
          <p:nvPr>
            <p:ph type="body" idx="1"/>
          </p:nvPr>
        </p:nvSpPr>
        <p:spPr>
          <a:xfrm>
            <a:off x="1035532" y="1598626"/>
            <a:ext cx="11360800" cy="4555200"/>
          </a:xfrm>
          <a:prstGeom prst="rect">
            <a:avLst/>
          </a:prstGeom>
        </p:spPr>
        <p:txBody>
          <a:bodyPr spcFirstLastPara="1" vert="horz" wrap="square" lIns="121900" tIns="121900" rIns="121900" bIns="121900" rtlCol="0" anchor="t" anchorCtr="0">
            <a:noAutofit/>
          </a:bodyPr>
          <a:lstStyle/>
          <a:p>
            <a:pPr>
              <a:spcBef>
                <a:spcPts val="2133"/>
              </a:spcBef>
            </a:pPr>
            <a:r>
              <a:rPr lang="en" sz="3200" dirty="0"/>
              <a:t>Default: home directory of the user (~)</a:t>
            </a:r>
            <a:endParaRPr sz="3200" dirty="0"/>
          </a:p>
          <a:p>
            <a:r>
              <a:rPr lang="en" sz="3200" dirty="0"/>
              <a:t>RStudio Projects: the folder you associate with the project</a:t>
            </a:r>
          </a:p>
          <a:p>
            <a:pPr marL="152396" indent="0">
              <a:buNone/>
            </a:pPr>
            <a:endParaRPr lang="en" sz="3200" dirty="0"/>
          </a:p>
          <a:p>
            <a:pPr marL="0" indent="0">
              <a:spcBef>
                <a:spcPts val="2133"/>
              </a:spcBef>
              <a:spcAft>
                <a:spcPts val="2133"/>
              </a:spcAft>
              <a:buNone/>
            </a:pPr>
            <a:r>
              <a:rPr lang="en" sz="3200" dirty="0">
                <a:solidFill>
                  <a:schemeClr val="tx1"/>
                </a:solidFill>
              </a:rPr>
              <a:t>&gt;&gt; You can set or change the working directory</a:t>
            </a:r>
          </a:p>
          <a:p>
            <a:pPr marL="0" indent="0">
              <a:spcBef>
                <a:spcPts val="2133"/>
              </a:spcBef>
              <a:spcAft>
                <a:spcPts val="2133"/>
              </a:spcAft>
              <a:buNone/>
            </a:pPr>
            <a:r>
              <a:rPr lang="en" sz="3200" i="1" dirty="0">
                <a:solidFill>
                  <a:schemeClr val="tx1"/>
                </a:solidFill>
              </a:rPr>
              <a:t>Let’s go to R for a minute to see how to do this…</a:t>
            </a:r>
          </a:p>
          <a:p>
            <a:pPr marL="0" indent="0">
              <a:spcBef>
                <a:spcPts val="2133"/>
              </a:spcBef>
              <a:spcAft>
                <a:spcPts val="2133"/>
              </a:spcAft>
              <a:buNone/>
            </a:pPr>
            <a:endParaRPr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1"/>
        <p:cNvGrpSpPr/>
        <p:nvPr/>
      </p:nvGrpSpPr>
      <p:grpSpPr>
        <a:xfrm>
          <a:off x="0" y="0"/>
          <a:ext cx="0" cy="0"/>
          <a:chOff x="0" y="0"/>
          <a:chExt cx="0" cy="0"/>
        </a:xfrm>
      </p:grpSpPr>
      <p:sp>
        <p:nvSpPr>
          <p:cNvPr id="978" name="Rectangle 977">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0" name="Rectangle 979">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2" name="Rectangle 981">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4" name="Rectangle 983">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986" name="Rectangle 985">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4" name="Picture 973" descr="Fork in rural forest road">
            <a:extLst>
              <a:ext uri="{FF2B5EF4-FFF2-40B4-BE49-F238E27FC236}">
                <a16:creationId xmlns:a16="http://schemas.microsoft.com/office/drawing/2014/main" id="{5E2D1E1A-A2E1-42BE-D16F-456DD780A249}"/>
              </a:ext>
            </a:extLst>
          </p:cNvPr>
          <p:cNvPicPr>
            <a:picLocks noChangeAspect="1"/>
          </p:cNvPicPr>
          <p:nvPr/>
        </p:nvPicPr>
        <p:blipFill rotWithShape="1">
          <a:blip r:embed="rId3"/>
          <a:srcRect b="881"/>
          <a:stretch/>
        </p:blipFill>
        <p:spPr>
          <a:xfrm>
            <a:off x="20" y="10"/>
            <a:ext cx="12191980" cy="6857990"/>
          </a:xfrm>
          <a:prstGeom prst="rect">
            <a:avLst/>
          </a:prstGeom>
        </p:spPr>
      </p:pic>
      <p:grpSp>
        <p:nvGrpSpPr>
          <p:cNvPr id="988" name="Group 987">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989" name="Rectangle 988">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90" name="Rectangle 989">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972" name="Google Shape;972;p44"/>
          <p:cNvSpPr txBox="1">
            <a:spLocks noGrp="1"/>
          </p:cNvSpPr>
          <p:nvPr>
            <p:ph type="title"/>
          </p:nvPr>
        </p:nvSpPr>
        <p:spPr>
          <a:xfrm>
            <a:off x="584200" y="2142067"/>
            <a:ext cx="3412067" cy="2971801"/>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Why not just use absolute paths?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p:nvPr>
        </p:nvSpPr>
        <p:spPr>
          <a:xfrm>
            <a:off x="1097525" y="62436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Store Project Files Together</a:t>
            </a:r>
            <a:endParaRPr dirty="0">
              <a:solidFill>
                <a:schemeClr val="tx1"/>
              </a:solidFill>
            </a:endParaRPr>
          </a:p>
        </p:txBody>
      </p:sp>
      <p:sp>
        <p:nvSpPr>
          <p:cNvPr id="978" name="Google Shape;978;p45"/>
          <p:cNvSpPr txBox="1">
            <a:spLocks noGrp="1"/>
          </p:cNvSpPr>
          <p:nvPr>
            <p:ph type="body" idx="1"/>
          </p:nvPr>
        </p:nvSpPr>
        <p:spPr>
          <a:xfrm>
            <a:off x="1097525" y="1567630"/>
            <a:ext cx="11360800" cy="5052800"/>
          </a:xfrm>
          <a:prstGeom prst="rect">
            <a:avLst/>
          </a:prstGeom>
        </p:spPr>
        <p:txBody>
          <a:bodyPr spcFirstLastPara="1" vert="horz" wrap="square" lIns="121900" tIns="121900" rIns="121900" bIns="121900" rtlCol="0" anchor="t" anchorCtr="0">
            <a:noAutofit/>
          </a:bodyPr>
          <a:lstStyle/>
          <a:p>
            <a:pPr marL="0" indent="0">
              <a:buNone/>
            </a:pPr>
            <a:r>
              <a:rPr lang="en"/>
              <a:t>project_directory</a:t>
            </a:r>
            <a:endParaRPr/>
          </a:p>
          <a:p>
            <a:pPr>
              <a:spcBef>
                <a:spcPts val="2133"/>
              </a:spcBef>
              <a:buChar char="➢"/>
            </a:pPr>
            <a:r>
              <a:rPr lang="en"/>
              <a:t>code</a:t>
            </a:r>
            <a:endParaRPr/>
          </a:p>
          <a:p>
            <a:pPr marL="1828754" lvl="1">
              <a:spcBef>
                <a:spcPts val="0"/>
              </a:spcBef>
            </a:pPr>
            <a:r>
              <a:rPr lang="en"/>
              <a:t>process_data.r</a:t>
            </a:r>
            <a:endParaRPr/>
          </a:p>
          <a:p>
            <a:pPr marL="1828754" lvl="1">
              <a:spcBef>
                <a:spcPts val="0"/>
              </a:spcBef>
            </a:pPr>
            <a:r>
              <a:rPr lang="en"/>
              <a:t>make_graphs.r</a:t>
            </a:r>
            <a:endParaRPr/>
          </a:p>
          <a:p>
            <a:pPr marL="1828754" lvl="1">
              <a:spcBef>
                <a:spcPts val="0"/>
              </a:spcBef>
            </a:pPr>
            <a:r>
              <a:rPr lang="en"/>
              <a:t>estimate_model.r</a:t>
            </a:r>
            <a:endParaRPr/>
          </a:p>
          <a:p>
            <a:pPr>
              <a:buChar char="➢"/>
            </a:pPr>
            <a:r>
              <a:rPr lang="en"/>
              <a:t>data</a:t>
            </a:r>
            <a:endParaRPr/>
          </a:p>
          <a:p>
            <a:pPr marL="1828754" lvl="1">
              <a:spcBef>
                <a:spcPts val="0"/>
              </a:spcBef>
            </a:pPr>
            <a:r>
              <a:rPr lang="en"/>
              <a:t>people.csv</a:t>
            </a:r>
            <a:endParaRPr/>
          </a:p>
          <a:p>
            <a:pPr marL="1828754" lvl="1">
              <a:spcBef>
                <a:spcPts val="0"/>
              </a:spcBef>
            </a:pPr>
            <a:r>
              <a:rPr lang="en"/>
              <a:t>exam1.csv</a:t>
            </a:r>
            <a:endParaRPr/>
          </a:p>
          <a:p>
            <a:pPr>
              <a:buChar char="➢"/>
            </a:pPr>
            <a:r>
              <a:rPr lang="en"/>
              <a:t>output</a:t>
            </a:r>
            <a:endParaRPr/>
          </a:p>
          <a:p>
            <a:pPr marL="1828754" lvl="1">
              <a:spcBef>
                <a:spcPts val="0"/>
              </a:spcBef>
            </a:pPr>
            <a:r>
              <a:rPr lang="en"/>
              <a:t>impact_plot.pdf</a:t>
            </a:r>
            <a:endParaRPr/>
          </a:p>
          <a:p>
            <a:pPr>
              <a:buChar char="➢"/>
            </a:pPr>
            <a:r>
              <a:rPr lang="en"/>
              <a:t>reports</a:t>
            </a:r>
            <a:endParaRPr/>
          </a:p>
          <a:p>
            <a:pPr marL="1828754" lvl="1">
              <a:spcBef>
                <a:spcPts val="0"/>
              </a:spcBef>
            </a:pPr>
            <a:r>
              <a:rPr lang="en"/>
              <a:t>chapter1.docx</a:t>
            </a:r>
            <a:endParaRPr/>
          </a:p>
        </p:txBody>
      </p:sp>
      <p:grpSp>
        <p:nvGrpSpPr>
          <p:cNvPr id="979" name="Google Shape;979;p45"/>
          <p:cNvGrpSpPr/>
          <p:nvPr/>
        </p:nvGrpSpPr>
        <p:grpSpPr>
          <a:xfrm>
            <a:off x="3789692" y="1935231"/>
            <a:ext cx="6465167" cy="603233"/>
            <a:chOff x="2330825" y="1428175"/>
            <a:chExt cx="4848875" cy="452425"/>
          </a:xfrm>
        </p:grpSpPr>
        <p:cxnSp>
          <p:nvCxnSpPr>
            <p:cNvPr id="980" name="Google Shape;980;p45"/>
            <p:cNvCxnSpPr/>
            <p:nvPr/>
          </p:nvCxnSpPr>
          <p:spPr>
            <a:xfrm rot="10800000">
              <a:off x="2330825" y="1428175"/>
              <a:ext cx="2199300" cy="368100"/>
            </a:xfrm>
            <a:prstGeom prst="straightConnector1">
              <a:avLst/>
            </a:prstGeom>
            <a:noFill/>
            <a:ln w="9525" cap="flat" cmpd="sng">
              <a:solidFill>
                <a:srgbClr val="FF0000"/>
              </a:solidFill>
              <a:prstDash val="solid"/>
              <a:round/>
              <a:headEnd type="none" w="med" len="med"/>
              <a:tailEnd type="triangle" w="med" len="med"/>
            </a:ln>
          </p:spPr>
        </p:cxnSp>
        <p:sp>
          <p:nvSpPr>
            <p:cNvPr id="981" name="Google Shape;981;p45"/>
            <p:cNvSpPr txBox="1"/>
            <p:nvPr/>
          </p:nvSpPr>
          <p:spPr>
            <a:xfrm>
              <a:off x="4610200" y="1623800"/>
              <a:ext cx="2569500" cy="256800"/>
            </a:xfrm>
            <a:prstGeom prst="rect">
              <a:avLst/>
            </a:prstGeom>
            <a:noFill/>
            <a:ln>
              <a:noFill/>
            </a:ln>
          </p:spPr>
          <p:txBody>
            <a:bodyPr spcFirstLastPara="1" wrap="square" lIns="121900" tIns="121900" rIns="121900" bIns="121900" anchor="t" anchorCtr="0">
              <a:noAutofit/>
            </a:bodyPr>
            <a:lstStyle/>
            <a:p>
              <a:r>
                <a:rPr lang="en" sz="2400">
                  <a:solidFill>
                    <a:srgbClr val="FF0000"/>
                  </a:solidFill>
                  <a:latin typeface="Roboto Mono"/>
                  <a:ea typeface="Roboto Mono"/>
                  <a:cs typeface="Roboto Mono"/>
                  <a:sym typeface="Roboto Mono"/>
                </a:rPr>
                <a:t>working directory</a:t>
              </a:r>
              <a:endParaRPr sz="2400">
                <a:solidFill>
                  <a:srgbClr val="FF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script5.R</a:t>
            </a:r>
          </a:p>
        </p:txBody>
      </p:sp>
    </p:spTree>
    <p:extLst>
      <p:ext uri="{BB962C8B-B14F-4D97-AF65-F5344CB8AC3E}">
        <p14:creationId xmlns:p14="http://schemas.microsoft.com/office/powerpoint/2010/main" val="3839613029"/>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Working with files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Reading, opening</a:t>
            </a:r>
          </a:p>
          <a:p>
            <a:pPr algn="r"/>
            <a:r>
              <a:rPr lang="en-US" sz="2000" dirty="0"/>
              <a:t>Writing, saving</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223815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1"/>
          <p:cNvSpPr txBox="1">
            <a:spLocks noGrp="1"/>
          </p:cNvSpPr>
          <p:nvPr>
            <p:ph type="title"/>
          </p:nvPr>
        </p:nvSpPr>
        <p:spPr>
          <a:xfrm>
            <a:off x="831200" y="471884"/>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Plain Text Files</a:t>
            </a:r>
            <a:endParaRPr sz="4400" dirty="0">
              <a:solidFill>
                <a:schemeClr val="tx1"/>
              </a:solidFill>
            </a:endParaRPr>
          </a:p>
        </p:txBody>
      </p:sp>
      <p:sp>
        <p:nvSpPr>
          <p:cNvPr id="1019" name="Google Shape;1019;p51"/>
          <p:cNvSpPr txBox="1">
            <a:spLocks noGrp="1"/>
          </p:cNvSpPr>
          <p:nvPr>
            <p:ph type="subTitle" idx="1"/>
          </p:nvPr>
        </p:nvSpPr>
        <p:spPr>
          <a:xfrm>
            <a:off x="1150689" y="2048844"/>
            <a:ext cx="9224578" cy="4189756"/>
          </a:xfrm>
          <a:prstGeom prst="rect">
            <a:avLst/>
          </a:prstGeom>
        </p:spPr>
        <p:txBody>
          <a:bodyPr spcFirstLastPara="1" vert="horz" wrap="square" lIns="121900" tIns="121900" rIns="121900" bIns="121900" rtlCol="0" anchor="t" anchorCtr="0">
            <a:noAutofit/>
          </a:bodyPr>
          <a:lstStyle/>
          <a:p>
            <a:pPr marL="0" indent="0"/>
            <a:r>
              <a:rPr lang="en" sz="2800" dirty="0">
                <a:solidFill>
                  <a:schemeClr val="tx1"/>
                </a:solidFill>
                <a:latin typeface="+mn-lt"/>
              </a:rPr>
              <a:t>Common extensions: .txt, .tab, .csv</a:t>
            </a:r>
            <a:endParaRPr sz="2800" dirty="0">
              <a:solidFill>
                <a:schemeClr val="tx1"/>
              </a:solidFill>
              <a:latin typeface="+mn-lt"/>
            </a:endParaRPr>
          </a:p>
          <a:p>
            <a:pPr marL="0" indent="0">
              <a:spcBef>
                <a:spcPts val="2667"/>
              </a:spcBef>
            </a:pPr>
            <a:r>
              <a:rPr lang="en" sz="2800" dirty="0">
                <a:solidFill>
                  <a:schemeClr val="tx1"/>
                </a:solidFill>
                <a:latin typeface="+mn-lt"/>
              </a:rPr>
              <a:t>Also plain text: </a:t>
            </a:r>
            <a:endParaRPr sz="2800" dirty="0">
              <a:solidFill>
                <a:schemeClr val="tx1"/>
              </a:solidFill>
              <a:latin typeface="+mn-lt"/>
            </a:endParaRPr>
          </a:p>
          <a:p>
            <a:pPr marL="0" indent="0">
              <a:spcBef>
                <a:spcPts val="2667"/>
              </a:spcBef>
            </a:pPr>
            <a:r>
              <a:rPr lang="en" sz="2800" dirty="0">
                <a:solidFill>
                  <a:schemeClr val="tx1"/>
                </a:solidFill>
                <a:latin typeface="+mn-lt"/>
              </a:rPr>
              <a:t>  Data files: XML, JSON</a:t>
            </a:r>
            <a:endParaRPr sz="2800" dirty="0">
              <a:solidFill>
                <a:schemeClr val="tx1"/>
              </a:solidFill>
              <a:latin typeface="+mn-lt"/>
            </a:endParaRPr>
          </a:p>
          <a:p>
            <a:pPr marL="0" indent="0">
              <a:spcBef>
                <a:spcPts val="2667"/>
              </a:spcBef>
            </a:pPr>
            <a:r>
              <a:rPr lang="en" sz="2800" dirty="0">
                <a:solidFill>
                  <a:schemeClr val="tx1"/>
                </a:solidFill>
                <a:latin typeface="+mn-lt"/>
              </a:rPr>
              <a:t>  Markup: HTML, Markdown (.md), LaTeX (.</a:t>
            </a:r>
            <a:r>
              <a:rPr lang="en" sz="2800" dirty="0" err="1">
                <a:solidFill>
                  <a:schemeClr val="tx1"/>
                </a:solidFill>
                <a:latin typeface="+mn-lt"/>
              </a:rPr>
              <a:t>tex</a:t>
            </a:r>
            <a:r>
              <a:rPr lang="en" sz="2800" dirty="0">
                <a:solidFill>
                  <a:schemeClr val="tx1"/>
                </a:solidFill>
                <a:latin typeface="+mn-lt"/>
              </a:rPr>
              <a:t>)</a:t>
            </a:r>
            <a:endParaRPr sz="2800" dirty="0">
              <a:solidFill>
                <a:schemeClr val="tx1"/>
              </a:solidFill>
              <a:latin typeface="+mn-lt"/>
            </a:endParaRPr>
          </a:p>
          <a:p>
            <a:pPr marL="0" indent="0">
              <a:spcBef>
                <a:spcPts val="2667"/>
              </a:spcBef>
              <a:spcAft>
                <a:spcPts val="2667"/>
              </a:spcAft>
            </a:pPr>
            <a:r>
              <a:rPr lang="en" sz="2800" dirty="0">
                <a:solidFill>
                  <a:schemeClr val="tx1"/>
                </a:solidFill>
                <a:latin typeface="+mn-lt"/>
              </a:rPr>
              <a:t>  Code: R scripts (.r), Python scripts (.</a:t>
            </a:r>
            <a:r>
              <a:rPr lang="en" sz="2800" dirty="0" err="1">
                <a:solidFill>
                  <a:schemeClr val="tx1"/>
                </a:solidFill>
                <a:latin typeface="+mn-lt"/>
              </a:rPr>
              <a:t>py</a:t>
            </a:r>
            <a:r>
              <a:rPr lang="en" sz="2800" dirty="0">
                <a:solidFill>
                  <a:schemeClr val="tx1"/>
                </a:solidFill>
                <a:latin typeface="+mn-lt"/>
              </a:rPr>
              <a:t>)</a:t>
            </a:r>
            <a:endParaRPr sz="2800" dirty="0">
              <a:solidFill>
                <a:schemeClr val="tx1"/>
              </a:solidFill>
              <a:latin typeface="+mn-lt"/>
            </a:endParaRPr>
          </a:p>
        </p:txBody>
      </p:sp>
      <p:sp>
        <p:nvSpPr>
          <p:cNvPr id="1020" name="Google Shape;1020;p51"/>
          <p:cNvSpPr txBox="1"/>
          <p:nvPr/>
        </p:nvSpPr>
        <p:spPr>
          <a:xfrm>
            <a:off x="7217350" y="619400"/>
            <a:ext cx="4521200" cy="1332000"/>
          </a:xfrm>
          <a:prstGeom prst="rect">
            <a:avLst/>
          </a:prstGeom>
          <a:solidFill>
            <a:schemeClr val="accent3">
              <a:lumMod val="60000"/>
              <a:lumOff val="40000"/>
              <a:alpha val="70000"/>
            </a:schemeClr>
          </a:solidFill>
          <a:ln>
            <a:noFill/>
          </a:ln>
        </p:spPr>
        <p:txBody>
          <a:bodyPr spcFirstLastPara="1" wrap="square" lIns="121900" tIns="121900" rIns="121900" bIns="121900" anchor="t" anchorCtr="0">
            <a:noAutofit/>
          </a:bodyPr>
          <a:lstStyle/>
          <a:p>
            <a:pPr algn="ctr"/>
            <a:r>
              <a:rPr lang="en" sz="3200" dirty="0">
                <a:latin typeface="Source Sans Pro"/>
                <a:ea typeface="Source Sans Pro"/>
                <a:cs typeface="Source Sans Pro"/>
                <a:sym typeface="Source Sans Pro"/>
              </a:rPr>
              <a:t>NO FORMATTING</a:t>
            </a:r>
            <a:endParaRPr sz="3200" dirty="0">
              <a:latin typeface="Source Sans Pro"/>
              <a:ea typeface="Source Sans Pro"/>
              <a:cs typeface="Source Sans Pro"/>
              <a:sym typeface="Source Sans Pro"/>
            </a:endParaRPr>
          </a:p>
          <a:p>
            <a:pPr algn="ctr"/>
            <a:r>
              <a:rPr lang="en" sz="3200" dirty="0">
                <a:latin typeface="Source Sans Pro"/>
                <a:ea typeface="Source Sans Pro"/>
                <a:cs typeface="Source Sans Pro"/>
                <a:sym typeface="Source Sans Pro"/>
              </a:rPr>
              <a:t>NO IMAGES</a:t>
            </a:r>
            <a:endParaRPr sz="3200" dirty="0">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18592607"/>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33783298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52"/>
          <p:cNvSpPr txBox="1"/>
          <p:nvPr/>
        </p:nvSpPr>
        <p:spPr>
          <a:xfrm>
            <a:off x="751524" y="3786809"/>
            <a:ext cx="12033600" cy="315600"/>
          </a:xfrm>
          <a:prstGeom prst="rect">
            <a:avLst/>
          </a:prstGeom>
          <a:noFill/>
          <a:ln>
            <a:noFill/>
          </a:ln>
        </p:spPr>
        <p:txBody>
          <a:bodyPr spcFirstLastPara="1" wrap="square" lIns="121900" tIns="121900" rIns="121900" bIns="121900" anchor="t" anchorCtr="0">
            <a:noAutofit/>
          </a:bodyPr>
          <a:lstStyle/>
          <a:p>
            <a:r>
              <a:rPr lang="en" sz="1333" u="sng" dirty="0">
                <a:solidFill>
                  <a:schemeClr val="hlink"/>
                </a:solidFill>
                <a:latin typeface="Roboto Mono"/>
                <a:ea typeface="Roboto Mono"/>
                <a:cs typeface="Roboto Mono"/>
                <a:sym typeface="Roboto Mono"/>
                <a:hlinkClick r:id="rId3"/>
              </a:rPr>
              <a:t>https://raw.githubusercontent.com/nuitrcs/rworkshops/master/README.md</a:t>
            </a:r>
            <a:endParaRPr sz="1333" dirty="0">
              <a:latin typeface="Roboto Mono"/>
              <a:ea typeface="Roboto Mono"/>
              <a:cs typeface="Roboto Mono"/>
              <a:sym typeface="Roboto Mono"/>
            </a:endParaRPr>
          </a:p>
        </p:txBody>
      </p:sp>
      <p:pic>
        <p:nvPicPr>
          <p:cNvPr id="3" name="Picture 2" descr="A screenshot of a computer program&#10;&#10;Description automatically generated">
            <a:extLst>
              <a:ext uri="{FF2B5EF4-FFF2-40B4-BE49-F238E27FC236}">
                <a16:creationId xmlns:a16="http://schemas.microsoft.com/office/drawing/2014/main" id="{72D0B11F-F521-CBD0-94E8-5C8B0B67CC7A}"/>
              </a:ext>
            </a:extLst>
          </p:cNvPr>
          <p:cNvPicPr>
            <a:picLocks noChangeAspect="1"/>
          </p:cNvPicPr>
          <p:nvPr/>
        </p:nvPicPr>
        <p:blipFill rotWithShape="1">
          <a:blip r:embed="rId4">
            <a:extLst>
              <a:ext uri="{28A0092B-C50C-407E-A947-70E740481C1C}">
                <a14:useLocalDpi xmlns:a14="http://schemas.microsoft.com/office/drawing/2010/main" val="0"/>
              </a:ext>
            </a:extLst>
          </a:blip>
          <a:srcRect r="18115" b="57862"/>
          <a:stretch/>
        </p:blipFill>
        <p:spPr>
          <a:xfrm>
            <a:off x="831200" y="1351866"/>
            <a:ext cx="9336693" cy="2434943"/>
          </a:xfrm>
          <a:prstGeom prst="rect">
            <a:avLst/>
          </a:prstGeom>
        </p:spPr>
      </p:pic>
      <p:sp>
        <p:nvSpPr>
          <p:cNvPr id="2" name="Google Shape;1018;p51">
            <a:extLst>
              <a:ext uri="{FF2B5EF4-FFF2-40B4-BE49-F238E27FC236}">
                <a16:creationId xmlns:a16="http://schemas.microsoft.com/office/drawing/2014/main" id="{E60DDC37-A821-4119-10B7-69E7B95A9BD5}"/>
              </a:ext>
            </a:extLst>
          </p:cNvPr>
          <p:cNvSpPr txBox="1">
            <a:spLocks/>
          </p:cNvSpPr>
          <p:nvPr/>
        </p:nvSpPr>
        <p:spPr>
          <a:xfrm>
            <a:off x="831200" y="471884"/>
            <a:ext cx="11360800"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Plain Text Files</a:t>
            </a:r>
          </a:p>
        </p:txBody>
      </p:sp>
      <p:pic>
        <p:nvPicPr>
          <p:cNvPr id="4" name="Picture 3" descr="A table of numbers with numbers&#10;&#10;Description automatically generated">
            <a:extLst>
              <a:ext uri="{FF2B5EF4-FFF2-40B4-BE49-F238E27FC236}">
                <a16:creationId xmlns:a16="http://schemas.microsoft.com/office/drawing/2014/main" id="{0210C460-E577-BB29-E2FF-6A96F1EFC58C}"/>
              </a:ext>
            </a:extLst>
          </p:cNvPr>
          <p:cNvPicPr>
            <a:picLocks noChangeAspect="1"/>
          </p:cNvPicPr>
          <p:nvPr/>
        </p:nvPicPr>
        <p:blipFill rotWithShape="1">
          <a:blip r:embed="rId5">
            <a:extLst>
              <a:ext uri="{28A0092B-C50C-407E-A947-70E740481C1C}">
                <a14:useLocalDpi xmlns:a14="http://schemas.microsoft.com/office/drawing/2010/main" val="0"/>
              </a:ext>
            </a:extLst>
          </a:blip>
          <a:srcRect b="50000"/>
          <a:stretch/>
        </p:blipFill>
        <p:spPr>
          <a:xfrm>
            <a:off x="831199" y="4396331"/>
            <a:ext cx="9339375" cy="1905078"/>
          </a:xfrm>
          <a:prstGeom prst="rect">
            <a:avLst/>
          </a:prstGeom>
        </p:spPr>
      </p:pic>
      <p:sp>
        <p:nvSpPr>
          <p:cNvPr id="5" name="Google Shape;1032;p53">
            <a:extLst>
              <a:ext uri="{FF2B5EF4-FFF2-40B4-BE49-F238E27FC236}">
                <a16:creationId xmlns:a16="http://schemas.microsoft.com/office/drawing/2014/main" id="{E2F768C5-1C07-DC00-A605-3CC655BECDA4}"/>
              </a:ext>
            </a:extLst>
          </p:cNvPr>
          <p:cNvSpPr txBox="1"/>
          <p:nvPr/>
        </p:nvSpPr>
        <p:spPr>
          <a:xfrm>
            <a:off x="751524" y="6259152"/>
            <a:ext cx="5596000" cy="556400"/>
          </a:xfrm>
          <a:prstGeom prst="rect">
            <a:avLst/>
          </a:prstGeom>
          <a:noFill/>
          <a:ln>
            <a:noFill/>
          </a:ln>
        </p:spPr>
        <p:txBody>
          <a:bodyPr spcFirstLastPara="1" wrap="square" lIns="121900" tIns="121900" rIns="121900" bIns="121900" anchor="t" anchorCtr="0">
            <a:noAutofit/>
          </a:bodyPr>
          <a:lstStyle/>
          <a:p>
            <a:r>
              <a:rPr lang="en" dirty="0">
                <a:latin typeface="Roboto Mono"/>
                <a:ea typeface="Roboto Mono"/>
                <a:cs typeface="Roboto Mono"/>
                <a:sym typeface="Roboto Mono"/>
              </a:rPr>
              <a:t>File: </a:t>
            </a:r>
            <a:r>
              <a:rPr lang="en" b="1" dirty="0" err="1">
                <a:latin typeface="Roboto Mono"/>
                <a:ea typeface="Roboto Mono"/>
                <a:cs typeface="Roboto Mono"/>
                <a:sym typeface="Roboto Mono"/>
              </a:rPr>
              <a:t>molecule.pdb</a:t>
            </a:r>
            <a:endParaRPr b="1" dirty="0">
              <a:latin typeface="Roboto Mono"/>
              <a:ea typeface="Roboto Mono"/>
              <a:cs typeface="Roboto Mono"/>
              <a:sym typeface="Roboto Mono"/>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pic>
        <p:nvPicPr>
          <p:cNvPr id="1037" name="Google Shape;1037;p54"/>
          <p:cNvPicPr preferRelativeResize="0"/>
          <p:nvPr/>
        </p:nvPicPr>
        <p:blipFill>
          <a:blip r:embed="rId3">
            <a:alphaModFix/>
          </a:blip>
          <a:stretch>
            <a:fillRect/>
          </a:stretch>
        </p:blipFill>
        <p:spPr>
          <a:xfrm>
            <a:off x="1105232" y="1467477"/>
            <a:ext cx="8099344" cy="4918639"/>
          </a:xfrm>
          <a:prstGeom prst="rect">
            <a:avLst/>
          </a:prstGeom>
          <a:noFill/>
          <a:ln>
            <a:noFill/>
          </a:ln>
        </p:spPr>
      </p:pic>
      <p:sp>
        <p:nvSpPr>
          <p:cNvPr id="2" name="Google Shape;1018;p51">
            <a:extLst>
              <a:ext uri="{FF2B5EF4-FFF2-40B4-BE49-F238E27FC236}">
                <a16:creationId xmlns:a16="http://schemas.microsoft.com/office/drawing/2014/main" id="{0B8E9B09-C515-FF93-C464-297EEA0EBBB9}"/>
              </a:ext>
            </a:extLst>
          </p:cNvPr>
          <p:cNvSpPr txBox="1">
            <a:spLocks/>
          </p:cNvSpPr>
          <p:nvPr/>
        </p:nvSpPr>
        <p:spPr>
          <a:xfrm>
            <a:off x="831200" y="471884"/>
            <a:ext cx="11360800"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Not a Plain Text File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1056">
          <a:extLst>
            <a:ext uri="{FF2B5EF4-FFF2-40B4-BE49-F238E27FC236}">
              <a16:creationId xmlns:a16="http://schemas.microsoft.com/office/drawing/2014/main" id="{F22D57F7-5FF0-7318-06C0-AE6DD0A091C7}"/>
            </a:ext>
          </a:extLst>
        </p:cNvPr>
        <p:cNvGrpSpPr/>
        <p:nvPr/>
      </p:nvGrpSpPr>
      <p:grpSpPr>
        <a:xfrm>
          <a:off x="0" y="0"/>
          <a:ext cx="0" cy="0"/>
          <a:chOff x="0" y="0"/>
          <a:chExt cx="0" cy="0"/>
        </a:xfrm>
      </p:grpSpPr>
      <p:sp>
        <p:nvSpPr>
          <p:cNvPr id="1057" name="Google Shape;1057;p58">
            <a:extLst>
              <a:ext uri="{FF2B5EF4-FFF2-40B4-BE49-F238E27FC236}">
                <a16:creationId xmlns:a16="http://schemas.microsoft.com/office/drawing/2014/main" id="{23DE9DA4-A23B-EE5D-7514-9D0A241A2D52}"/>
              </a:ext>
            </a:extLst>
          </p:cNvPr>
          <p:cNvSpPr txBox="1">
            <a:spLocks noGrp="1"/>
          </p:cNvSpPr>
          <p:nvPr>
            <p:ph type="title"/>
          </p:nvPr>
        </p:nvSpPr>
        <p:spPr>
          <a:xfrm>
            <a:off x="940857" y="546872"/>
            <a:ext cx="880943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Plain Text Editors</a:t>
            </a:r>
            <a:endParaRPr dirty="0">
              <a:solidFill>
                <a:schemeClr val="tx1"/>
              </a:solidFill>
            </a:endParaRPr>
          </a:p>
        </p:txBody>
      </p:sp>
      <p:sp>
        <p:nvSpPr>
          <p:cNvPr id="1058" name="Google Shape;1058;p58">
            <a:extLst>
              <a:ext uri="{FF2B5EF4-FFF2-40B4-BE49-F238E27FC236}">
                <a16:creationId xmlns:a16="http://schemas.microsoft.com/office/drawing/2014/main" id="{9CB2D691-02E3-A07F-5B46-BBF5DEEFD499}"/>
              </a:ext>
            </a:extLst>
          </p:cNvPr>
          <p:cNvSpPr txBox="1">
            <a:spLocks noGrp="1"/>
          </p:cNvSpPr>
          <p:nvPr>
            <p:ph type="body" idx="1"/>
          </p:nvPr>
        </p:nvSpPr>
        <p:spPr>
          <a:xfrm>
            <a:off x="1035532" y="1373911"/>
            <a:ext cx="11156468" cy="4555200"/>
          </a:xfrm>
          <a:prstGeom prst="rect">
            <a:avLst/>
          </a:prstGeom>
        </p:spPr>
        <p:txBody>
          <a:bodyPr spcFirstLastPara="1" vert="horz" wrap="square" lIns="121900" tIns="121900" rIns="121900" bIns="121900" rtlCol="0" anchor="t" anchorCtr="0">
            <a:noAutofit/>
          </a:bodyPr>
          <a:lstStyle/>
          <a:p>
            <a:pPr marL="0" indent="0">
              <a:buNone/>
            </a:pPr>
            <a:r>
              <a:rPr lang="en-US" sz="2800" dirty="0"/>
              <a:t>RStudio lets you write (or open) plain text files (so do other IDEs)</a:t>
            </a:r>
            <a:endParaRPr sz="2800" dirty="0"/>
          </a:p>
          <a:p>
            <a:pPr marL="0" indent="0">
              <a:spcBef>
                <a:spcPts val="2133"/>
              </a:spcBef>
              <a:buNone/>
            </a:pPr>
            <a:endParaRPr sz="2800" dirty="0"/>
          </a:p>
          <a:p>
            <a:pPr marL="0" indent="0">
              <a:spcBef>
                <a:spcPts val="2133"/>
              </a:spcBef>
              <a:buNone/>
            </a:pPr>
            <a:r>
              <a:rPr lang="en" sz="2800" dirty="0"/>
              <a:t>Stand alone options:</a:t>
            </a:r>
          </a:p>
          <a:p>
            <a:pPr marL="457200" indent="-457200">
              <a:lnSpc>
                <a:spcPct val="100000"/>
              </a:lnSpc>
              <a:spcBef>
                <a:spcPts val="333"/>
              </a:spcBef>
            </a:pPr>
            <a:r>
              <a:rPr lang="en" sz="2800" dirty="0"/>
              <a:t>Mac: BBEdit </a:t>
            </a:r>
          </a:p>
          <a:p>
            <a:pPr marL="457200" indent="-457200">
              <a:lnSpc>
                <a:spcPct val="100000"/>
              </a:lnSpc>
              <a:spcBef>
                <a:spcPts val="333"/>
              </a:spcBef>
            </a:pPr>
            <a:r>
              <a:rPr lang="en" sz="2800" dirty="0"/>
              <a:t>Windows: Notepad ++</a:t>
            </a:r>
          </a:p>
          <a:p>
            <a:pPr marL="457200" indent="-457200">
              <a:lnSpc>
                <a:spcPct val="100000"/>
              </a:lnSpc>
              <a:spcBef>
                <a:spcPts val="333"/>
              </a:spcBef>
            </a:pPr>
            <a:r>
              <a:rPr lang="en" sz="2800" dirty="0"/>
              <a:t>Either: Sublime Text </a:t>
            </a:r>
            <a:endParaRPr lang="en-US" sz="2800" dirty="0"/>
          </a:p>
          <a:p>
            <a:pPr marL="0" indent="0">
              <a:spcBef>
                <a:spcPts val="2133"/>
              </a:spcBef>
              <a:buNone/>
            </a:pPr>
            <a:r>
              <a:rPr lang="en-US" sz="2800" dirty="0"/>
              <a:t>Usually avoid built-in options: Notepad, TextEdit, WordPad</a:t>
            </a:r>
            <a:endParaRPr sz="2800" dirty="0"/>
          </a:p>
        </p:txBody>
      </p:sp>
    </p:spTree>
    <p:extLst>
      <p:ext uri="{BB962C8B-B14F-4D97-AF65-F5344CB8AC3E}">
        <p14:creationId xmlns:p14="http://schemas.microsoft.com/office/powerpoint/2010/main" val="1838332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546872"/>
            <a:ext cx="880943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Plain Text Editors</a:t>
            </a:r>
            <a:endParaRPr dirty="0">
              <a:solidFill>
                <a:schemeClr val="tx1"/>
              </a:solidFill>
            </a:endParaRPr>
          </a:p>
        </p:txBody>
      </p:sp>
      <p:sp>
        <p:nvSpPr>
          <p:cNvPr id="1058" name="Google Shape;1058;p58"/>
          <p:cNvSpPr txBox="1">
            <a:spLocks noGrp="1"/>
          </p:cNvSpPr>
          <p:nvPr>
            <p:ph type="body" idx="1"/>
          </p:nvPr>
        </p:nvSpPr>
        <p:spPr>
          <a:xfrm>
            <a:off x="1035532" y="1373911"/>
            <a:ext cx="11156468" cy="4555200"/>
          </a:xfrm>
          <a:prstGeom prst="rect">
            <a:avLst/>
          </a:prstGeom>
        </p:spPr>
        <p:txBody>
          <a:bodyPr spcFirstLastPara="1" vert="horz" wrap="square" lIns="121900" tIns="121900" rIns="121900" bIns="121900" rtlCol="0" anchor="t" anchorCtr="0">
            <a:noAutofit/>
          </a:bodyPr>
          <a:lstStyle/>
          <a:p>
            <a:pPr marL="0" indent="0">
              <a:buNone/>
            </a:pPr>
            <a:r>
              <a:rPr lang="en-US" sz="2800" dirty="0"/>
              <a:t>RStudio lets you work with plain text files.</a:t>
            </a:r>
          </a:p>
          <a:p>
            <a:pPr marL="0" indent="0">
              <a:buNone/>
            </a:pPr>
            <a:endParaRPr lang="en-US" sz="2800" dirty="0"/>
          </a:p>
          <a:p>
            <a:pPr marL="0" indent="0">
              <a:buNone/>
            </a:pPr>
            <a:r>
              <a:rPr lang="en-US" sz="2800" dirty="0"/>
              <a:t>Popular file formats used by researchers and R coders:</a:t>
            </a:r>
          </a:p>
          <a:p>
            <a:pPr marL="457200" indent="-457200"/>
            <a:r>
              <a:rPr lang="en-US" sz="2800" dirty="0"/>
              <a:t>R script (.R)</a:t>
            </a:r>
          </a:p>
          <a:p>
            <a:pPr marL="457200" indent="-457200"/>
            <a:r>
              <a:rPr lang="en-US" sz="2800" dirty="0"/>
              <a:t>R Markdown (.</a:t>
            </a:r>
            <a:r>
              <a:rPr lang="en-US" sz="2800" dirty="0" err="1"/>
              <a:t>Rmd</a:t>
            </a:r>
            <a:r>
              <a:rPr lang="en-US" sz="2800" dirty="0"/>
              <a:t>)</a:t>
            </a:r>
          </a:p>
          <a:p>
            <a:pPr marL="457200" indent="-457200"/>
            <a:r>
              <a:rPr lang="en-US" sz="2800" dirty="0"/>
              <a:t>Quarto Markdown (.</a:t>
            </a:r>
            <a:r>
              <a:rPr lang="en-US" sz="2800" dirty="0" err="1"/>
              <a:t>qmd</a:t>
            </a:r>
            <a:r>
              <a:rPr lang="en-US" sz="2800" dirty="0"/>
              <a:t>)</a:t>
            </a:r>
            <a:endParaRPr sz="28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0" name="Rectangle 29">
            <a:extLst>
              <a:ext uri="{FF2B5EF4-FFF2-40B4-BE49-F238E27FC236}">
                <a16:creationId xmlns:a16="http://schemas.microsoft.com/office/drawing/2014/main" id="{52A5E297-FCC0-4CBB-B0F2-AD10B61F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F7FBDA2-CA1E-4D12-868A-9193C9AA7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2873" y="734134"/>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5757523-7710-2F5A-15DA-B15BC9EF8BE9}"/>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a:solidFill>
                  <a:srgbClr val="FFFFFF"/>
                </a:solidFill>
              </a:rPr>
              <a:t>R Markdown/QuaRTo</a:t>
            </a:r>
          </a:p>
        </p:txBody>
      </p:sp>
      <p:sp>
        <p:nvSpPr>
          <p:cNvPr id="3" name="Text Placeholder 2">
            <a:extLst>
              <a:ext uri="{FF2B5EF4-FFF2-40B4-BE49-F238E27FC236}">
                <a16:creationId xmlns:a16="http://schemas.microsoft.com/office/drawing/2014/main" id="{0C0DDB27-A253-CB4A-54CC-676B742D6250}"/>
              </a:ext>
            </a:extLst>
          </p:cNvPr>
          <p:cNvSpPr>
            <a:spLocks noGrp="1"/>
          </p:cNvSpPr>
          <p:nvPr>
            <p:ph type="body" idx="1"/>
          </p:nvPr>
        </p:nvSpPr>
        <p:spPr>
          <a:xfrm>
            <a:off x="4579243" y="3505095"/>
            <a:ext cx="6798608" cy="1733655"/>
          </a:xfrm>
        </p:spPr>
        <p:txBody>
          <a:bodyPr vert="horz" lIns="91440" tIns="45720" rIns="91440" bIns="45720" rtlCol="0" anchor="t">
            <a:normAutofit/>
          </a:bodyPr>
          <a:lstStyle/>
          <a:p>
            <a:r>
              <a:rPr lang="en-US" sz="3200" b="1" dirty="0">
                <a:solidFill>
                  <a:srgbClr val="EBEBEB"/>
                </a:solidFill>
              </a:rPr>
              <a:t>Back to RStudio...</a:t>
            </a:r>
          </a:p>
        </p:txBody>
      </p:sp>
      <p:grpSp>
        <p:nvGrpSpPr>
          <p:cNvPr id="32" name="Group 31">
            <a:extLst>
              <a:ext uri="{FF2B5EF4-FFF2-40B4-BE49-F238E27FC236}">
                <a16:creationId xmlns:a16="http://schemas.microsoft.com/office/drawing/2014/main" id="{C3E10249-5CE7-46B7-BF63-CADFE9DC19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E0A0B672-D861-46A7-A5CE-F47D2E89C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E538C5F-339E-4E2E-9D0C-CB525B78A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EA4A019-FFF6-4EC2-9691-648866110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A close-up of a network&#10;&#10;Description automatically generated">
            <a:extLst>
              <a:ext uri="{FF2B5EF4-FFF2-40B4-BE49-F238E27FC236}">
                <a16:creationId xmlns:a16="http://schemas.microsoft.com/office/drawing/2014/main" id="{B5B8C44F-C449-B263-1476-0007F641457D}"/>
              </a:ext>
            </a:extLst>
          </p:cNvPr>
          <p:cNvPicPr>
            <a:picLocks noChangeAspect="1"/>
          </p:cNvPicPr>
          <p:nvPr/>
        </p:nvPicPr>
        <p:blipFill rotWithShape="1">
          <a:blip r:embed="rId2"/>
          <a:srcRect l="34390" r="13867" b="-2"/>
          <a:stretch/>
        </p:blipFill>
        <p:spPr>
          <a:xfrm>
            <a:off x="478172" y="723899"/>
            <a:ext cx="3671681" cy="5676901"/>
          </a:xfrm>
          <a:prstGeom prst="rect">
            <a:avLst/>
          </a:prstGeom>
          <a:solidFill>
            <a:schemeClr val="tx1"/>
          </a:solidFill>
        </p:spPr>
      </p:pic>
    </p:spTree>
    <p:extLst>
      <p:ext uri="{BB962C8B-B14F-4D97-AF65-F5344CB8AC3E}">
        <p14:creationId xmlns:p14="http://schemas.microsoft.com/office/powerpoint/2010/main" val="18178257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732439734"/>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4431711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Data frames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Rectangles of data</a:t>
            </a:r>
          </a:p>
          <a:p>
            <a:pPr algn="r"/>
            <a:r>
              <a:rPr lang="en-US" sz="2000" dirty="0"/>
              <a:t>Rows</a:t>
            </a:r>
          </a:p>
          <a:p>
            <a:pPr algn="r"/>
            <a:r>
              <a:rPr lang="en-US" sz="2000" dirty="0"/>
              <a:t>Columns</a:t>
            </a:r>
          </a:p>
          <a:p>
            <a:pPr algn="r"/>
            <a:r>
              <a:rPr lang="en-US" sz="2000" dirty="0"/>
              <a:t>indexing</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951633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3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terminology</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395610" y="1507414"/>
            <a:ext cx="3379513" cy="3703320"/>
          </a:xfrm>
          <a:ln w="57150">
            <a:noFill/>
          </a:ln>
        </p:spPr>
        <p:txBody>
          <a:bodyPr vert="horz" lIns="91440" tIns="45720" rIns="91440" bIns="45720" rtlCol="0" anchor="ctr">
            <a:normAutofit/>
          </a:bodyPr>
          <a:lstStyle/>
          <a:p>
            <a:pPr algn="r"/>
            <a:r>
              <a:rPr lang="en-US" sz="2000" dirty="0"/>
              <a:t>Programming languages</a:t>
            </a:r>
          </a:p>
          <a:p>
            <a:pPr algn="r"/>
            <a:r>
              <a:rPr lang="en-US" sz="2000" dirty="0"/>
              <a:t> consoles</a:t>
            </a:r>
          </a:p>
          <a:p>
            <a:pPr algn="r"/>
            <a:r>
              <a:rPr lang="en-US" sz="2000" dirty="0"/>
              <a:t> </a:t>
            </a:r>
            <a:r>
              <a:rPr lang="en-US" sz="2000" dirty="0" err="1"/>
              <a:t>guis</a:t>
            </a:r>
            <a:endParaRPr lang="en-US" sz="2000" dirty="0"/>
          </a:p>
        </p:txBody>
      </p:sp>
      <p:sp>
        <p:nvSpPr>
          <p:cNvPr id="37" name="Rectangle 3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647353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POSITION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positions of the rows/cols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1:10</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2:5</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      , </a:t>
            </a:r>
            <a:r>
              <a:rPr lang="en-US" sz="3200" b="1" dirty="0">
                <a:solidFill>
                  <a:srgbClr val="00B050"/>
                </a:solidFill>
                <a:latin typeface="Courier New" panose="02070309020205020404" pitchFamily="49" charset="0"/>
                <a:cs typeface="Courier New" panose="02070309020205020404" pitchFamily="49" charset="0"/>
              </a:rPr>
              <a:t>2:5</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1:10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C00000"/>
                </a:solidFill>
                <a:latin typeface="Courier New" panose="02070309020205020404" pitchFamily="49" charset="0"/>
                <a:cs typeface="Courier New" panose="02070309020205020404" pitchFamily="49" charset="0"/>
              </a:rPr>
              <a:t>c(1,4) </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c(3,5)</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33153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POSITION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positions of the rows/cols you </a:t>
            </a:r>
            <a:r>
              <a:rPr lang="en-US" sz="3200" b="1" dirty="0">
                <a:solidFill>
                  <a:srgbClr val="FF0000"/>
                </a:solidFill>
              </a:rPr>
              <a:t>don’t</a:t>
            </a:r>
            <a:r>
              <a:rPr lang="en-US" sz="3200" dirty="0">
                <a:solidFill>
                  <a:schemeClr val="tx1"/>
                </a:solidFill>
              </a:rPr>
              <a:t>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C00000"/>
                </a:solidFill>
                <a:latin typeface="Courier New" panose="02070309020205020404" pitchFamily="49" charset="0"/>
                <a:cs typeface="Courier New" panose="02070309020205020404" pitchFamily="49" charset="0"/>
              </a:rPr>
              <a:t>-1:-10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851739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NAME</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names of the columns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”school” </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c(</a:t>
            </a:r>
            <a:r>
              <a:rPr lang="en-US" sz="3200" b="1" dirty="0">
                <a:solidFill>
                  <a:srgbClr val="00B050"/>
                </a:solidFill>
                <a:latin typeface="Courier New" panose="02070309020205020404" pitchFamily="49" charset="0"/>
                <a:cs typeface="Courier New" panose="02070309020205020404" pitchFamily="49" charset="0"/>
              </a:rPr>
              <a:t>”school”</a:t>
            </a:r>
            <a:r>
              <a:rPr lang="en-US" sz="3200" b="1" dirty="0">
                <a:latin typeface="Courier New" panose="02070309020205020404" pitchFamily="49" charset="0"/>
                <a:cs typeface="Courier New" panose="02070309020205020404" pitchFamily="49" charset="0"/>
              </a:rPr>
              <a:t>,</a:t>
            </a:r>
            <a:r>
              <a:rPr lang="en-US" sz="3200" b="1" dirty="0">
                <a:solidFill>
                  <a:srgbClr val="00B050"/>
                </a:solidFill>
                <a:latin typeface="Courier New" panose="02070309020205020404" pitchFamily="49" charset="0"/>
                <a:cs typeface="Courier New" panose="02070309020205020404" pitchFamily="49" charset="0"/>
              </a:rPr>
              <a:t> “year”</a:t>
            </a:r>
            <a:r>
              <a:rPr lang="en-US" sz="3200" b="1" dirty="0">
                <a:latin typeface="Courier New" panose="02070309020205020404" pitchFamily="49" charset="0"/>
                <a:cs typeface="Courier New" panose="02070309020205020404" pitchFamily="49" charset="0"/>
              </a:rPr>
              <a:t>)</a:t>
            </a:r>
            <a:r>
              <a:rPr lang="en-US" sz="3200" b="1" dirty="0">
                <a:solidFill>
                  <a:srgbClr val="00B050"/>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784171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CONDITION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the conditions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706739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CONDITION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the conditions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&gt;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&lt;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574315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multiple CONDITIONs</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combining conditions you want:</a:t>
            </a:r>
          </a:p>
          <a:p>
            <a:pPr marL="0" indent="0">
              <a:lnSpc>
                <a:spcPct val="100000"/>
              </a:lnSpc>
              <a:buNone/>
            </a:pPr>
            <a:r>
              <a:rPr lang="en-US" sz="3200" b="1" dirty="0">
                <a:solidFill>
                  <a:srgbClr val="00B050"/>
                </a:solidFill>
                <a:latin typeface="Courier New" panose="02070309020205020404" pitchFamily="49" charset="0"/>
                <a:cs typeface="Courier New" panose="02070309020205020404" pitchFamily="49" charset="0"/>
              </a:rPr>
              <a:t>AND:</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7030A0"/>
                </a:solidFill>
                <a:latin typeface="Courier New" panose="02070309020205020404" pitchFamily="49" charset="0"/>
                <a:cs typeface="Courier New" panose="02070309020205020404" pitchFamily="49" charset="0"/>
              </a:rPr>
              <a:t>data$col1 &gt;= x</a:t>
            </a:r>
            <a:r>
              <a:rPr lang="en-US" sz="3200" b="1" dirty="0">
                <a:solidFill>
                  <a:srgbClr val="F02446"/>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&amp; </a:t>
            </a:r>
            <a:r>
              <a:rPr lang="en-US" sz="3200" b="1" dirty="0">
                <a:solidFill>
                  <a:srgbClr val="7030A0"/>
                </a:solidFill>
                <a:latin typeface="Courier New" panose="02070309020205020404" pitchFamily="49" charset="0"/>
                <a:cs typeface="Courier New" panose="02070309020205020404" pitchFamily="49" charset="0"/>
              </a:rPr>
              <a:t>data$col2 &gt;= y</a:t>
            </a:r>
            <a:r>
              <a:rPr lang="en-US" sz="3200" b="1" dirty="0">
                <a:solidFill>
                  <a:srgbClr val="F02446"/>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rgbClr val="00B050"/>
                </a:solidFill>
                <a:latin typeface="Courier New" panose="02070309020205020404" pitchFamily="49" charset="0"/>
                <a:cs typeface="Courier New" panose="02070309020205020404" pitchFamily="49" charset="0"/>
              </a:rPr>
              <a:t>OR:</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7030A0"/>
                </a:solidFill>
                <a:latin typeface="Courier New" panose="02070309020205020404" pitchFamily="49" charset="0"/>
                <a:cs typeface="Courier New" panose="02070309020205020404" pitchFamily="49" charset="0"/>
              </a:rPr>
              <a:t>data$col1 &gt;= x </a:t>
            </a:r>
            <a:r>
              <a:rPr lang="en-US" sz="3200" b="1" dirty="0">
                <a:solidFill>
                  <a:srgbClr val="00B050"/>
                </a:solidFill>
                <a:latin typeface="Courier New" panose="02070309020205020404" pitchFamily="49" charset="0"/>
                <a:cs typeface="Courier New" panose="02070309020205020404" pitchFamily="49" charset="0"/>
              </a:rPr>
              <a:t>| </a:t>
            </a:r>
            <a:r>
              <a:rPr lang="en-US" sz="3200" b="1" dirty="0">
                <a:solidFill>
                  <a:srgbClr val="7030A0"/>
                </a:solidFill>
                <a:latin typeface="Courier New" panose="02070309020205020404" pitchFamily="49" charset="0"/>
                <a:cs typeface="Courier New" panose="02070309020205020404" pitchFamily="49" charset="0"/>
              </a:rPr>
              <a:t>data$col2 &gt;= y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082641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Missing values </a:t>
            </a:r>
            <a:r>
              <a:rPr lang="en-US" dirty="0">
                <a:solidFill>
                  <a:srgbClr val="FF0000"/>
                </a:solidFill>
                <a:latin typeface="Courier New" panose="02070309020205020404" pitchFamily="49" charset="0"/>
                <a:cs typeface="Courier New" panose="02070309020205020404" pitchFamily="49" charset="0"/>
              </a:rPr>
              <a:t>NA</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Missing values are represented by a special value </a:t>
            </a:r>
            <a:r>
              <a:rPr lang="en-US" sz="2800" dirty="0">
                <a:solidFill>
                  <a:srgbClr val="FF0000"/>
                </a:solidFill>
                <a:latin typeface="Courier New" panose="02070309020205020404" pitchFamily="49" charset="0"/>
                <a:cs typeface="Courier New" panose="02070309020205020404" pitchFamily="49" charset="0"/>
              </a:rPr>
              <a:t>NA</a:t>
            </a:r>
            <a:endParaRPr lang="en-US" sz="3200" b="1" dirty="0">
              <a:solidFill>
                <a:srgbClr val="00B050"/>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rgbClr val="7030A0"/>
                </a:solidFill>
                <a:latin typeface="Courier New"/>
                <a:cs typeface="Courier New"/>
              </a:rPr>
              <a:t> is.na</a:t>
            </a:r>
            <a:r>
              <a:rPr lang="en-US" sz="3200" b="1" dirty="0">
                <a:solidFill>
                  <a:schemeClr val="tx1"/>
                </a:solidFill>
                <a:latin typeface="Courier New"/>
                <a:cs typeface="Courier New"/>
              </a:rPr>
              <a:t>(x) – returns TRUE or FALSE</a:t>
            </a:r>
          </a:p>
          <a:p>
            <a:pPr marL="383540" indent="-383540">
              <a:buNone/>
            </a:pPr>
            <a:endParaRPr lang="en-US" sz="3200" dirty="0">
              <a:solidFill>
                <a:schemeClr val="tx1"/>
              </a:solidFill>
              <a:ea typeface="+mn-lt"/>
              <a:cs typeface="+mn-lt"/>
            </a:endParaRPr>
          </a:p>
          <a:p>
            <a:pPr marL="383540" indent="-383540">
              <a:buNone/>
            </a:pPr>
            <a:r>
              <a:rPr lang="en-US" sz="3200" dirty="0">
                <a:solidFill>
                  <a:schemeClr val="tx1"/>
                </a:solidFill>
                <a:ea typeface="+mn-lt"/>
                <a:cs typeface="+mn-lt"/>
              </a:rPr>
              <a:t>For example:</a:t>
            </a:r>
            <a:endParaRPr lang="en-US" dirty="0">
              <a:solidFill>
                <a:schemeClr val="tx1"/>
              </a:solidFill>
            </a:endParaRPr>
          </a:p>
          <a:p>
            <a:pPr marL="383540" indent="-383540">
              <a:buNone/>
            </a:pPr>
            <a:endParaRPr lang="en-US" sz="3200" dirty="0">
              <a:solidFill>
                <a:schemeClr val="tx1"/>
              </a:solidFill>
              <a:latin typeface="Franklin Gothic Book"/>
              <a:cs typeface="Courier New"/>
            </a:endParaRPr>
          </a:p>
          <a:p>
            <a:pPr marL="383540" indent="-383540">
              <a:buNone/>
            </a:pPr>
            <a:r>
              <a:rPr lang="en-US" sz="3200" b="1" dirty="0">
                <a:solidFill>
                  <a:srgbClr val="0070C0"/>
                </a:solidFill>
                <a:latin typeface="Courier New"/>
                <a:cs typeface="Courier New"/>
              </a:rPr>
              <a:t> data</a:t>
            </a:r>
            <a:r>
              <a:rPr lang="en-US" sz="3200" b="1" dirty="0">
                <a:solidFill>
                  <a:schemeClr val="tx1"/>
                </a:solidFill>
                <a:latin typeface="Courier New"/>
                <a:cs typeface="Courier New"/>
              </a:rPr>
              <a:t>[</a:t>
            </a:r>
            <a:r>
              <a:rPr lang="en-US" sz="3200" b="1" dirty="0">
                <a:solidFill>
                  <a:srgbClr val="7030A0"/>
                </a:solidFill>
                <a:latin typeface="Courier New"/>
                <a:cs typeface="Courier New"/>
              </a:rPr>
              <a:t>is.na</a:t>
            </a:r>
            <a:r>
              <a:rPr lang="en-US" sz="3200" b="1" dirty="0">
                <a:solidFill>
                  <a:schemeClr val="tx1"/>
                </a:solidFill>
                <a:latin typeface="Courier New"/>
                <a:cs typeface="Courier New"/>
              </a:rPr>
              <a:t>(</a:t>
            </a:r>
            <a:r>
              <a:rPr lang="en-US" sz="3200" b="1" dirty="0" err="1">
                <a:solidFill>
                  <a:srgbClr val="0070C0"/>
                </a:solidFill>
                <a:latin typeface="Courier New"/>
                <a:cs typeface="Courier New"/>
              </a:rPr>
              <a:t>data</a:t>
            </a:r>
            <a:r>
              <a:rPr lang="en-US" sz="3200" b="1" dirty="0" err="1">
                <a:solidFill>
                  <a:srgbClr val="00B050"/>
                </a:solidFill>
                <a:latin typeface="Courier New"/>
                <a:cs typeface="Courier New"/>
              </a:rPr>
              <a:t>$</a:t>
            </a:r>
            <a:r>
              <a:rPr lang="en-US" sz="3200" b="1" dirty="0" err="1">
                <a:solidFill>
                  <a:srgbClr val="FF0000"/>
                </a:solidFill>
                <a:latin typeface="Courier New"/>
                <a:cs typeface="Courier New"/>
              </a:rPr>
              <a:t>column</a:t>
            </a:r>
            <a:r>
              <a:rPr lang="en-US" sz="3200" b="1" dirty="0">
                <a:solidFill>
                  <a:schemeClr val="tx1"/>
                </a:solidFill>
                <a:latin typeface="Courier New"/>
                <a:cs typeface="Courier New"/>
              </a:rPr>
              <a:t>), ]</a:t>
            </a:r>
            <a:endParaRPr lang="en-US" sz="3200" dirty="0">
              <a:solidFill>
                <a:schemeClr val="tx1"/>
              </a:solidFill>
              <a:latin typeface="Courier New"/>
              <a:cs typeface="Courier New"/>
            </a:endParaRPr>
          </a:p>
        </p:txBody>
      </p:sp>
    </p:spTree>
    <p:extLst>
      <p:ext uri="{BB962C8B-B14F-4D97-AF65-F5344CB8AC3E}">
        <p14:creationId xmlns:p14="http://schemas.microsoft.com/office/powerpoint/2010/main" val="1417952822"/>
      </p:ext>
    </p:extLst>
  </p:cSld>
  <p:clrMapOvr>
    <a:masterClrMapping/>
  </p:clrMapOvr>
  <p:extLst>
    <p:ext uri="{6950BFC3-D8DA-4A85-94F7-54DA5524770B}">
      <p188:commentRel xmlns:p188="http://schemas.microsoft.com/office/powerpoint/2018/8/main" r:id="rId2"/>
    </p:ext>
  </p:extLst>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script6.R</a:t>
            </a:r>
          </a:p>
        </p:txBody>
      </p:sp>
    </p:spTree>
    <p:extLst>
      <p:ext uri="{BB962C8B-B14F-4D97-AF65-F5344CB8AC3E}">
        <p14:creationId xmlns:p14="http://schemas.microsoft.com/office/powerpoint/2010/main" val="208109231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F57-EFC3-207A-37B1-0322672994C5}"/>
              </a:ext>
            </a:extLst>
          </p:cNvPr>
          <p:cNvSpPr>
            <a:spLocks noGrp="1"/>
          </p:cNvSpPr>
          <p:nvPr>
            <p:ph type="title"/>
          </p:nvPr>
        </p:nvSpPr>
        <p:spPr/>
        <p:txBody>
          <a:bodyPr>
            <a:normAutofit/>
          </a:bodyPr>
          <a:lstStyle/>
          <a:p>
            <a:r>
              <a:rPr lang="en-US" dirty="0">
                <a:solidFill>
                  <a:schemeClr val="tx1"/>
                </a:solidFill>
                <a:ea typeface="Calibri Light"/>
                <a:cs typeface="Calibri Light"/>
              </a:rPr>
              <a:t>GUI</a:t>
            </a:r>
            <a:endParaRPr lang="en-US" dirty="0">
              <a:solidFill>
                <a:schemeClr val="tx1"/>
              </a:solidFill>
            </a:endParaRPr>
          </a:p>
        </p:txBody>
      </p:sp>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p:txBody>
          <a:bodyPr vert="horz" lIns="91440" tIns="45720" rIns="91440" bIns="45720" rtlCol="0" anchor="t">
            <a:normAutofit/>
          </a:bodyPr>
          <a:lstStyle/>
          <a:p>
            <a:pPr marL="0" indent="0">
              <a:buNone/>
            </a:pPr>
            <a:r>
              <a:rPr lang="en-US" sz="2800" b="1" dirty="0">
                <a:ea typeface="Calibri"/>
                <a:cs typeface="Calibri"/>
              </a:rPr>
              <a:t>GUI: </a:t>
            </a:r>
            <a:r>
              <a:rPr lang="en-US" sz="2800" b="1" dirty="0">
                <a:solidFill>
                  <a:srgbClr val="00B0F0"/>
                </a:solidFill>
                <a:ea typeface="Calibri"/>
                <a:cs typeface="Calibri"/>
              </a:rPr>
              <a:t>Graphical User Interface</a:t>
            </a:r>
            <a:r>
              <a:rPr lang="en-US" sz="2800" dirty="0">
                <a:ea typeface="Calibri"/>
                <a:cs typeface="Calibri"/>
              </a:rPr>
              <a:t>: Programs on your computer with buttons and other visual elements; you can interact with a mouse or touchscreen </a:t>
            </a:r>
          </a:p>
          <a:p>
            <a:pPr marL="0" indent="0">
              <a:buNone/>
            </a:pPr>
            <a:endParaRPr lang="en-US" sz="2800" dirty="0">
              <a:ea typeface="Calibri"/>
              <a:cs typeface="Calibri"/>
            </a:endParaRPr>
          </a:p>
          <a:p>
            <a:pPr marL="0" indent="0">
              <a:buNone/>
            </a:pPr>
            <a:r>
              <a:rPr lang="en-US" sz="2800" dirty="0">
                <a:ea typeface="Calibri"/>
                <a:cs typeface="Calibri"/>
              </a:rPr>
              <a:t>PowerPoint, Word, </a:t>
            </a:r>
            <a:r>
              <a:rPr lang="en-US" sz="2800" b="1" dirty="0">
                <a:ea typeface="Calibri"/>
                <a:cs typeface="Calibri"/>
              </a:rPr>
              <a:t>Excel</a:t>
            </a:r>
            <a:r>
              <a:rPr lang="en-US" sz="2800" dirty="0">
                <a:ea typeface="Calibri"/>
                <a:cs typeface="Calibri"/>
              </a:rPr>
              <a:t>, </a:t>
            </a:r>
            <a:r>
              <a:rPr lang="en-US" sz="2800" b="1" dirty="0">
                <a:ea typeface="Calibri"/>
                <a:cs typeface="Calibri"/>
              </a:rPr>
              <a:t>SPSS</a:t>
            </a:r>
            <a:r>
              <a:rPr lang="en-US" sz="2800" dirty="0">
                <a:ea typeface="Calibri"/>
                <a:cs typeface="Calibri"/>
              </a:rPr>
              <a:t>, Zoom, web browser, etc.</a:t>
            </a:r>
          </a:p>
          <a:p>
            <a:pPr marL="0" indent="0">
              <a:buNone/>
            </a:pPr>
            <a:endParaRPr lang="en-US" sz="2800" dirty="0">
              <a:ea typeface="Calibri"/>
              <a:cs typeface="Calibri"/>
            </a:endParaRPr>
          </a:p>
        </p:txBody>
      </p:sp>
    </p:spTree>
    <p:extLst>
      <p:ext uri="{BB962C8B-B14F-4D97-AF65-F5344CB8AC3E}">
        <p14:creationId xmlns:p14="http://schemas.microsoft.com/office/powerpoint/2010/main" val="30229333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424288914"/>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covered today</a:t>
            </a:r>
          </a:p>
        </p:txBody>
      </p:sp>
    </p:spTree>
    <p:extLst>
      <p:ext uri="{BB962C8B-B14F-4D97-AF65-F5344CB8AC3E}">
        <p14:creationId xmlns:p14="http://schemas.microsoft.com/office/powerpoint/2010/main" val="29731684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workflow</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Organize code projects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28213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3;p59">
            <a:extLst>
              <a:ext uri="{FF2B5EF4-FFF2-40B4-BE49-F238E27FC236}">
                <a16:creationId xmlns:a16="http://schemas.microsoft.com/office/drawing/2014/main" id="{FC5F1A77-21F9-45C4-1290-392BCFD73AA6}"/>
              </a:ext>
            </a:extLst>
          </p:cNvPr>
          <p:cNvSpPr txBox="1">
            <a:spLocks/>
          </p:cNvSpPr>
          <p:nvPr/>
        </p:nvSpPr>
        <p:spPr>
          <a:xfrm>
            <a:off x="1166945" y="610477"/>
            <a:ext cx="6531297" cy="91356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Using R packages</a:t>
            </a:r>
          </a:p>
        </p:txBody>
      </p:sp>
      <p:sp>
        <p:nvSpPr>
          <p:cNvPr id="4" name="TextBox 3">
            <a:extLst>
              <a:ext uri="{FF2B5EF4-FFF2-40B4-BE49-F238E27FC236}">
                <a16:creationId xmlns:a16="http://schemas.microsoft.com/office/drawing/2014/main" id="{18620B21-080A-0811-3DB2-9BDCAFD5D2B5}"/>
              </a:ext>
            </a:extLst>
          </p:cNvPr>
          <p:cNvSpPr txBox="1"/>
          <p:nvPr/>
        </p:nvSpPr>
        <p:spPr>
          <a:xfrm>
            <a:off x="457200" y="1704147"/>
            <a:ext cx="11582399" cy="4955203"/>
          </a:xfrm>
          <a:prstGeom prst="rect">
            <a:avLst/>
          </a:prstGeom>
          <a:noFill/>
        </p:spPr>
        <p:txBody>
          <a:bodyPr wrap="square">
            <a:spAutoFit/>
          </a:bodyPr>
          <a:lstStyle/>
          <a:p>
            <a:r>
              <a:rPr lang="en-US" sz="2800" dirty="0"/>
              <a:t>R packages are </a:t>
            </a:r>
            <a:r>
              <a:rPr lang="en-US" sz="2800" b="1" dirty="0">
                <a:solidFill>
                  <a:srgbClr val="F02446"/>
                </a:solidFill>
              </a:rPr>
              <a:t>extensions to the R statistical programming language</a:t>
            </a:r>
            <a:r>
              <a:rPr lang="en-US" sz="2800" dirty="0"/>
              <a:t>. </a:t>
            </a:r>
          </a:p>
          <a:p>
            <a:endParaRPr lang="en-US" sz="2800" dirty="0"/>
          </a:p>
          <a:p>
            <a:r>
              <a:rPr lang="en-US" sz="2800" dirty="0"/>
              <a:t>R packages contain code, data, and documentation in a </a:t>
            </a:r>
            <a:r>
              <a:rPr lang="en-US" sz="2800" dirty="0" err="1"/>
              <a:t>standardised</a:t>
            </a:r>
            <a:r>
              <a:rPr lang="en-US" sz="2800" dirty="0"/>
              <a:t> collection format that can be installed by users of R, typically via a </a:t>
            </a:r>
            <a:r>
              <a:rPr lang="en-US" sz="2800" dirty="0" err="1"/>
              <a:t>centralised</a:t>
            </a:r>
            <a:r>
              <a:rPr lang="en-US" sz="2800" dirty="0"/>
              <a:t> software repository such as CRAN </a:t>
            </a:r>
          </a:p>
          <a:p>
            <a:endParaRPr lang="en-US" sz="2800" dirty="0"/>
          </a:p>
          <a:p>
            <a:r>
              <a:rPr lang="en-US" sz="2800" u="sng" dirty="0"/>
              <a:t>Examples of useful packages:</a:t>
            </a:r>
          </a:p>
          <a:p>
            <a:r>
              <a:rPr lang="en-US" sz="2400" b="1" dirty="0">
                <a:latin typeface="Monaco" pitchFamily="2" charset="77"/>
              </a:rPr>
              <a:t>haven</a:t>
            </a:r>
            <a:r>
              <a:rPr lang="en-US" sz="2400" dirty="0"/>
              <a:t> (Enables R to read and write data from SAS, SPSS, and Stata)</a:t>
            </a:r>
          </a:p>
          <a:p>
            <a:r>
              <a:rPr lang="en-US" sz="2400" b="1" dirty="0">
                <a:latin typeface="Monaco" pitchFamily="2" charset="77"/>
              </a:rPr>
              <a:t>ggplot2</a:t>
            </a:r>
            <a:r>
              <a:rPr lang="en-US" sz="2400" dirty="0"/>
              <a:t> (R's famous package for making beautiful graphics)</a:t>
            </a:r>
          </a:p>
          <a:p>
            <a:r>
              <a:rPr lang="en-US" sz="2400" b="1" dirty="0">
                <a:latin typeface="Monaco" pitchFamily="2" charset="77"/>
              </a:rPr>
              <a:t>survival </a:t>
            </a:r>
            <a:r>
              <a:rPr lang="en-US" sz="2400" dirty="0"/>
              <a:t>(Tools for survival analysis)</a:t>
            </a:r>
            <a:endParaRPr lang="en-US" sz="2400" b="1" dirty="0">
              <a:latin typeface="Monaco" pitchFamily="2" charset="77"/>
            </a:endParaRPr>
          </a:p>
          <a:p>
            <a:endParaRPr lang="en-US" sz="2400" dirty="0"/>
          </a:p>
          <a:p>
            <a:endParaRPr lang="en-US" sz="2400" dirty="0"/>
          </a:p>
        </p:txBody>
      </p:sp>
    </p:spTree>
    <p:extLst>
      <p:ext uri="{BB962C8B-B14F-4D97-AF65-F5344CB8AC3E}">
        <p14:creationId xmlns:p14="http://schemas.microsoft.com/office/powerpoint/2010/main" val="33540231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3;p59">
            <a:extLst>
              <a:ext uri="{FF2B5EF4-FFF2-40B4-BE49-F238E27FC236}">
                <a16:creationId xmlns:a16="http://schemas.microsoft.com/office/drawing/2014/main" id="{ACCF394F-21B0-8C34-BF84-8FE3007F0893}"/>
              </a:ext>
            </a:extLst>
          </p:cNvPr>
          <p:cNvSpPr txBox="1">
            <a:spLocks/>
          </p:cNvSpPr>
          <p:nvPr/>
        </p:nvSpPr>
        <p:spPr>
          <a:xfrm>
            <a:off x="1166945" y="610477"/>
            <a:ext cx="6531297" cy="91356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Using R packages</a:t>
            </a:r>
          </a:p>
        </p:txBody>
      </p:sp>
      <p:pic>
        <p:nvPicPr>
          <p:cNvPr id="1026" name="Picture 2">
            <a:extLst>
              <a:ext uri="{FF2B5EF4-FFF2-40B4-BE49-F238E27FC236}">
                <a16:creationId xmlns:a16="http://schemas.microsoft.com/office/drawing/2014/main" id="{3455E5CA-0E4F-272F-EB75-A27CD7E7E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883" y="1413200"/>
            <a:ext cx="8508233" cy="3615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C2C3AB-633C-6C3B-A8BF-959CE90FCA1C}"/>
              </a:ext>
            </a:extLst>
          </p:cNvPr>
          <p:cNvSpPr txBox="1"/>
          <p:nvPr/>
        </p:nvSpPr>
        <p:spPr>
          <a:xfrm>
            <a:off x="8103840" y="719451"/>
            <a:ext cx="3172899" cy="584775"/>
          </a:xfrm>
          <a:prstGeom prst="rect">
            <a:avLst/>
          </a:prstGeom>
          <a:noFill/>
        </p:spPr>
        <p:txBody>
          <a:bodyPr wrap="square">
            <a:spAutoFit/>
          </a:bodyPr>
          <a:lstStyle/>
          <a:p>
            <a:r>
              <a:rPr lang="en-US" sz="3200" dirty="0"/>
              <a:t>Open </a:t>
            </a:r>
            <a:r>
              <a:rPr lang="en-US" sz="3200" dirty="0">
                <a:highlight>
                  <a:srgbClr val="FFFF00"/>
                </a:highlight>
              </a:rPr>
              <a:t>script7.R</a:t>
            </a:r>
          </a:p>
        </p:txBody>
      </p:sp>
      <p:sp>
        <p:nvSpPr>
          <p:cNvPr id="4" name="TextBox 3">
            <a:extLst>
              <a:ext uri="{FF2B5EF4-FFF2-40B4-BE49-F238E27FC236}">
                <a16:creationId xmlns:a16="http://schemas.microsoft.com/office/drawing/2014/main" id="{395DA4C6-AB59-1E14-6C4B-43E76B82AA86}"/>
              </a:ext>
            </a:extLst>
          </p:cNvPr>
          <p:cNvSpPr txBox="1"/>
          <p:nvPr/>
        </p:nvSpPr>
        <p:spPr>
          <a:xfrm>
            <a:off x="0" y="5042118"/>
            <a:ext cx="6206835" cy="1815882"/>
          </a:xfrm>
          <a:prstGeom prst="rect">
            <a:avLst/>
          </a:prstGeom>
          <a:solidFill>
            <a:schemeClr val="accent2">
              <a:lumMod val="40000"/>
              <a:lumOff val="60000"/>
              <a:alpha val="43795"/>
            </a:schemeClr>
          </a:solidFill>
        </p:spPr>
        <p:txBody>
          <a:bodyPr wrap="square">
            <a:spAutoFit/>
          </a:bodyPr>
          <a:lstStyle/>
          <a:p>
            <a:r>
              <a:rPr lang="en-US" sz="2000" b="1" dirty="0" err="1">
                <a:latin typeface="Monaco" pitchFamily="2" charset="77"/>
              </a:rPr>
              <a:t>install.packages</a:t>
            </a:r>
            <a:r>
              <a:rPr lang="en-US" sz="2000" b="1" dirty="0">
                <a:latin typeface="Monaco" pitchFamily="2" charset="77"/>
              </a:rPr>
              <a:t>(“</a:t>
            </a:r>
            <a:r>
              <a:rPr lang="en-US" sz="2000" b="1" dirty="0" err="1">
                <a:latin typeface="Monaco" pitchFamily="2" charset="77"/>
              </a:rPr>
              <a:t>package_name</a:t>
            </a:r>
            <a:r>
              <a:rPr lang="en-US" sz="2000" b="1" dirty="0">
                <a:latin typeface="Monaco" pitchFamily="2" charset="77"/>
              </a:rPr>
              <a:t>”)</a:t>
            </a:r>
          </a:p>
          <a:p>
            <a:endParaRPr lang="en-US" sz="2000" dirty="0">
              <a:latin typeface="Monaco" pitchFamily="2" charset="77"/>
            </a:endParaRPr>
          </a:p>
          <a:p>
            <a:r>
              <a:rPr lang="en-US" sz="2400" dirty="0"/>
              <a:t>Similar to going to a shop and buying cold medication of a particular brand</a:t>
            </a:r>
          </a:p>
          <a:p>
            <a:endParaRPr lang="en-US" sz="2400" dirty="0"/>
          </a:p>
        </p:txBody>
      </p:sp>
      <p:sp>
        <p:nvSpPr>
          <p:cNvPr id="5" name="TextBox 4">
            <a:extLst>
              <a:ext uri="{FF2B5EF4-FFF2-40B4-BE49-F238E27FC236}">
                <a16:creationId xmlns:a16="http://schemas.microsoft.com/office/drawing/2014/main" id="{1D3C3819-4492-D1B4-4EA4-2D64F7FF9635}"/>
              </a:ext>
            </a:extLst>
          </p:cNvPr>
          <p:cNvSpPr txBox="1"/>
          <p:nvPr/>
        </p:nvSpPr>
        <p:spPr>
          <a:xfrm>
            <a:off x="6206835" y="5042118"/>
            <a:ext cx="5985165" cy="1815882"/>
          </a:xfrm>
          <a:prstGeom prst="rect">
            <a:avLst/>
          </a:prstGeom>
          <a:solidFill>
            <a:srgbClr val="FFD900">
              <a:alpha val="42451"/>
            </a:srgbClr>
          </a:solidFill>
        </p:spPr>
        <p:txBody>
          <a:bodyPr wrap="square">
            <a:spAutoFit/>
          </a:bodyPr>
          <a:lstStyle/>
          <a:p>
            <a:r>
              <a:rPr lang="en-US" sz="2000" b="1" dirty="0">
                <a:latin typeface="Monaco" pitchFamily="2" charset="77"/>
              </a:rPr>
              <a:t>library(</a:t>
            </a:r>
            <a:r>
              <a:rPr lang="en-US" sz="2000" b="1" dirty="0" err="1">
                <a:latin typeface="Monaco" pitchFamily="2" charset="77"/>
              </a:rPr>
              <a:t>package_name</a:t>
            </a:r>
            <a:r>
              <a:rPr lang="en-US" sz="2000" b="1" dirty="0">
                <a:latin typeface="Monaco" pitchFamily="2" charset="77"/>
              </a:rPr>
              <a:t>)</a:t>
            </a:r>
          </a:p>
          <a:p>
            <a:endParaRPr lang="en-US" sz="2000" dirty="0">
              <a:latin typeface="Monaco" pitchFamily="2" charset="77"/>
            </a:endParaRPr>
          </a:p>
          <a:p>
            <a:r>
              <a:rPr lang="en-US" sz="2400" dirty="0"/>
              <a:t>Similar to using the cold medication you already have at home (because you bought it earlier)</a:t>
            </a:r>
          </a:p>
        </p:txBody>
      </p:sp>
    </p:spTree>
    <p:extLst>
      <p:ext uri="{BB962C8B-B14F-4D97-AF65-F5344CB8AC3E}">
        <p14:creationId xmlns:p14="http://schemas.microsoft.com/office/powerpoint/2010/main" val="41400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Google Shape;1063;p59">
            <a:extLst>
              <a:ext uri="{FF2B5EF4-FFF2-40B4-BE49-F238E27FC236}">
                <a16:creationId xmlns:a16="http://schemas.microsoft.com/office/drawing/2014/main" id="{25847FC2-C9E6-5976-41DD-A27EFB383D1F}"/>
              </a:ext>
            </a:extLst>
          </p:cNvPr>
          <p:cNvSpPr txBox="1">
            <a:spLocks/>
          </p:cNvSpPr>
          <p:nvPr/>
        </p:nvSpPr>
        <p:spPr>
          <a:xfrm>
            <a:off x="1130805" y="654762"/>
            <a:ext cx="6531297" cy="91356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Data Analysis Workflow</a:t>
            </a:r>
          </a:p>
        </p:txBody>
      </p:sp>
      <p:sp>
        <p:nvSpPr>
          <p:cNvPr id="13" name="Rounded Rectangle 12">
            <a:extLst>
              <a:ext uri="{FF2B5EF4-FFF2-40B4-BE49-F238E27FC236}">
                <a16:creationId xmlns:a16="http://schemas.microsoft.com/office/drawing/2014/main" id="{C31076CB-2074-A713-FAE1-B4F307AD4DC9}"/>
              </a:ext>
            </a:extLst>
          </p:cNvPr>
          <p:cNvSpPr/>
          <p:nvPr/>
        </p:nvSpPr>
        <p:spPr>
          <a:xfrm>
            <a:off x="556401" y="2648520"/>
            <a:ext cx="2364557" cy="1391478"/>
          </a:xfrm>
          <a:prstGeom prst="roundRect">
            <a:avLst/>
          </a:prstGeom>
          <a:solidFill>
            <a:schemeClr val="accent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t>Raw Data File</a:t>
            </a:r>
            <a:endParaRPr lang="en-US" sz="2600" dirty="0"/>
          </a:p>
          <a:p>
            <a:pPr algn="ctr"/>
            <a:r>
              <a:rPr lang="en-US" sz="2600" b="1" i="1" dirty="0" err="1"/>
              <a:t>raw_data.csv</a:t>
            </a:r>
            <a:endParaRPr lang="en-US" sz="2600" b="1" i="1" dirty="0"/>
          </a:p>
        </p:txBody>
      </p:sp>
      <p:sp>
        <p:nvSpPr>
          <p:cNvPr id="16" name="Rounded Rectangle 15">
            <a:extLst>
              <a:ext uri="{FF2B5EF4-FFF2-40B4-BE49-F238E27FC236}">
                <a16:creationId xmlns:a16="http://schemas.microsoft.com/office/drawing/2014/main" id="{52F7DBBA-5CBB-2690-E8C3-F5E9808ADFA1}"/>
              </a:ext>
            </a:extLst>
          </p:cNvPr>
          <p:cNvSpPr/>
          <p:nvPr/>
        </p:nvSpPr>
        <p:spPr>
          <a:xfrm>
            <a:off x="4396454" y="2648520"/>
            <a:ext cx="2630297" cy="1391478"/>
          </a:xfrm>
          <a:prstGeom prst="roundRect">
            <a:avLst/>
          </a:prstGeom>
          <a:solidFill>
            <a:schemeClr val="accent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t>Cleaned Data</a:t>
            </a:r>
            <a:endParaRPr lang="en-US" sz="2600" dirty="0"/>
          </a:p>
          <a:p>
            <a:pPr algn="ctr"/>
            <a:r>
              <a:rPr lang="en-US" sz="2600" b="1" i="1" dirty="0" err="1"/>
              <a:t>clean_data.csv</a:t>
            </a:r>
            <a:endParaRPr lang="en-US" sz="2600" b="1" i="1" dirty="0"/>
          </a:p>
        </p:txBody>
      </p:sp>
      <p:sp>
        <p:nvSpPr>
          <p:cNvPr id="18" name="Right Arrow 17">
            <a:extLst>
              <a:ext uri="{FF2B5EF4-FFF2-40B4-BE49-F238E27FC236}">
                <a16:creationId xmlns:a16="http://schemas.microsoft.com/office/drawing/2014/main" id="{3DEA0601-0DDC-E365-6720-22056F34D152}"/>
              </a:ext>
            </a:extLst>
          </p:cNvPr>
          <p:cNvSpPr/>
          <p:nvPr/>
        </p:nvSpPr>
        <p:spPr>
          <a:xfrm>
            <a:off x="3052796" y="3128815"/>
            <a:ext cx="1211820" cy="43088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Snip Single Corner Rectangle 21">
            <a:extLst>
              <a:ext uri="{FF2B5EF4-FFF2-40B4-BE49-F238E27FC236}">
                <a16:creationId xmlns:a16="http://schemas.microsoft.com/office/drawing/2014/main" id="{018604BE-4C89-01FD-8E86-B1D39BC6C6AB}"/>
              </a:ext>
            </a:extLst>
          </p:cNvPr>
          <p:cNvSpPr/>
          <p:nvPr/>
        </p:nvSpPr>
        <p:spPr>
          <a:xfrm>
            <a:off x="2943946" y="4003830"/>
            <a:ext cx="1582266" cy="1886149"/>
          </a:xfrm>
          <a:prstGeom prst="snip1Rect">
            <a:avLst/>
          </a:prstGeom>
          <a:solidFill>
            <a:srgbClr val="92D050">
              <a:alpha val="44000"/>
            </a:srgb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Cleaning script</a:t>
            </a:r>
          </a:p>
          <a:p>
            <a:pPr algn="ctr"/>
            <a:endParaRPr lang="en-US" sz="2200" dirty="0"/>
          </a:p>
          <a:p>
            <a:pPr algn="ctr"/>
            <a:r>
              <a:rPr lang="en-US" sz="2200" i="1" dirty="0" err="1"/>
              <a:t>cleaning.R</a:t>
            </a:r>
            <a:endParaRPr lang="en-US" sz="2200" i="1" dirty="0"/>
          </a:p>
        </p:txBody>
      </p:sp>
      <p:sp>
        <p:nvSpPr>
          <p:cNvPr id="23" name="Snip Single Corner Rectangle 22">
            <a:extLst>
              <a:ext uri="{FF2B5EF4-FFF2-40B4-BE49-F238E27FC236}">
                <a16:creationId xmlns:a16="http://schemas.microsoft.com/office/drawing/2014/main" id="{75B9298D-4C40-335C-310D-635CA740B01F}"/>
              </a:ext>
            </a:extLst>
          </p:cNvPr>
          <p:cNvSpPr/>
          <p:nvPr/>
        </p:nvSpPr>
        <p:spPr>
          <a:xfrm>
            <a:off x="7232921" y="3916623"/>
            <a:ext cx="1521202" cy="1937187"/>
          </a:xfrm>
          <a:prstGeom prst="snip1Rect">
            <a:avLst/>
          </a:prstGeom>
          <a:solidFill>
            <a:srgbClr val="92D050">
              <a:alpha val="49701"/>
            </a:srgb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Analysis script</a:t>
            </a:r>
          </a:p>
          <a:p>
            <a:pPr algn="ctr"/>
            <a:endParaRPr lang="en-US" sz="2200" dirty="0"/>
          </a:p>
          <a:p>
            <a:pPr algn="ctr"/>
            <a:r>
              <a:rPr lang="en-US" sz="2200" i="1" dirty="0" err="1"/>
              <a:t>analysis.R</a:t>
            </a:r>
            <a:endParaRPr lang="en-US" sz="2200" i="1" dirty="0"/>
          </a:p>
        </p:txBody>
      </p:sp>
      <p:pic>
        <p:nvPicPr>
          <p:cNvPr id="27" name="Graphic 26" descr="Bar chart with solid fill">
            <a:extLst>
              <a:ext uri="{FF2B5EF4-FFF2-40B4-BE49-F238E27FC236}">
                <a16:creationId xmlns:a16="http://schemas.microsoft.com/office/drawing/2014/main" id="{5C50BDB1-DDF9-18BF-44A2-1A8A75EF1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8455" y="2617658"/>
            <a:ext cx="1269927" cy="1269927"/>
          </a:xfrm>
          <a:prstGeom prst="rect">
            <a:avLst/>
          </a:prstGeom>
        </p:spPr>
      </p:pic>
      <p:pic>
        <p:nvPicPr>
          <p:cNvPr id="29" name="Graphic 28" descr="Table with solid fill">
            <a:extLst>
              <a:ext uri="{FF2B5EF4-FFF2-40B4-BE49-F238E27FC236}">
                <a16:creationId xmlns:a16="http://schemas.microsoft.com/office/drawing/2014/main" id="{746C8389-5C34-E68D-AD33-5B9D194286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0076" y="3681077"/>
            <a:ext cx="1198306" cy="1198306"/>
          </a:xfrm>
          <a:prstGeom prst="rect">
            <a:avLst/>
          </a:prstGeom>
        </p:spPr>
      </p:pic>
      <p:pic>
        <p:nvPicPr>
          <p:cNvPr id="33" name="Graphic 32" descr="Pie chart with solid fill">
            <a:extLst>
              <a:ext uri="{FF2B5EF4-FFF2-40B4-BE49-F238E27FC236}">
                <a16:creationId xmlns:a16="http://schemas.microsoft.com/office/drawing/2014/main" id="{54A9297D-4D6D-E1D0-0C40-D70CF66552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1108" y="4745528"/>
            <a:ext cx="1197274" cy="1197274"/>
          </a:xfrm>
          <a:prstGeom prst="rect">
            <a:avLst/>
          </a:prstGeom>
        </p:spPr>
      </p:pic>
      <p:sp>
        <p:nvSpPr>
          <p:cNvPr id="34" name="TextBox 33">
            <a:extLst>
              <a:ext uri="{FF2B5EF4-FFF2-40B4-BE49-F238E27FC236}">
                <a16:creationId xmlns:a16="http://schemas.microsoft.com/office/drawing/2014/main" id="{866D21D3-EB9B-D8D1-1BDD-711A8F51939E}"/>
              </a:ext>
            </a:extLst>
          </p:cNvPr>
          <p:cNvSpPr txBox="1"/>
          <p:nvPr/>
        </p:nvSpPr>
        <p:spPr>
          <a:xfrm>
            <a:off x="8798026" y="2093695"/>
            <a:ext cx="2529090" cy="584775"/>
          </a:xfrm>
          <a:prstGeom prst="rect">
            <a:avLst/>
          </a:prstGeom>
          <a:noFill/>
        </p:spPr>
        <p:txBody>
          <a:bodyPr wrap="none" rtlCol="0">
            <a:spAutoFit/>
          </a:bodyPr>
          <a:lstStyle/>
          <a:p>
            <a:r>
              <a:rPr lang="en-US" sz="3200" b="1" dirty="0"/>
              <a:t>Output file(s)</a:t>
            </a:r>
          </a:p>
        </p:txBody>
      </p:sp>
      <p:sp>
        <p:nvSpPr>
          <p:cNvPr id="35" name="TextBox 34">
            <a:extLst>
              <a:ext uri="{FF2B5EF4-FFF2-40B4-BE49-F238E27FC236}">
                <a16:creationId xmlns:a16="http://schemas.microsoft.com/office/drawing/2014/main" id="{4045A1E2-858C-0D98-3FF2-6E349DAB235B}"/>
              </a:ext>
            </a:extLst>
          </p:cNvPr>
          <p:cNvSpPr txBox="1"/>
          <p:nvPr/>
        </p:nvSpPr>
        <p:spPr>
          <a:xfrm>
            <a:off x="10009865" y="3036702"/>
            <a:ext cx="1102994" cy="369332"/>
          </a:xfrm>
          <a:prstGeom prst="rect">
            <a:avLst/>
          </a:prstGeom>
          <a:noFill/>
        </p:spPr>
        <p:txBody>
          <a:bodyPr wrap="none" rtlCol="0">
            <a:spAutoFit/>
          </a:bodyPr>
          <a:lstStyle/>
          <a:p>
            <a:r>
              <a:rPr lang="en-US" i="1" dirty="0"/>
              <a:t>plot1.png</a:t>
            </a:r>
          </a:p>
        </p:txBody>
      </p:sp>
      <p:sp>
        <p:nvSpPr>
          <p:cNvPr id="36" name="TextBox 35">
            <a:extLst>
              <a:ext uri="{FF2B5EF4-FFF2-40B4-BE49-F238E27FC236}">
                <a16:creationId xmlns:a16="http://schemas.microsoft.com/office/drawing/2014/main" id="{717F085D-08AE-DEC4-4F45-3D6EA9550537}"/>
              </a:ext>
            </a:extLst>
          </p:cNvPr>
          <p:cNvSpPr txBox="1"/>
          <p:nvPr/>
        </p:nvSpPr>
        <p:spPr>
          <a:xfrm>
            <a:off x="10062571" y="4056653"/>
            <a:ext cx="1050288" cy="369332"/>
          </a:xfrm>
          <a:prstGeom prst="rect">
            <a:avLst/>
          </a:prstGeom>
          <a:noFill/>
        </p:spPr>
        <p:txBody>
          <a:bodyPr wrap="none" rtlCol="0">
            <a:spAutoFit/>
          </a:bodyPr>
          <a:lstStyle/>
          <a:p>
            <a:r>
              <a:rPr lang="en-US" i="1" dirty="0" err="1"/>
              <a:t>table.csv</a:t>
            </a:r>
            <a:endParaRPr lang="en-US" i="1" dirty="0"/>
          </a:p>
        </p:txBody>
      </p:sp>
      <p:sp>
        <p:nvSpPr>
          <p:cNvPr id="37" name="TextBox 36">
            <a:extLst>
              <a:ext uri="{FF2B5EF4-FFF2-40B4-BE49-F238E27FC236}">
                <a16:creationId xmlns:a16="http://schemas.microsoft.com/office/drawing/2014/main" id="{5CA3AD32-DAE5-5276-51F0-2A1B7E9CF13D}"/>
              </a:ext>
            </a:extLst>
          </p:cNvPr>
          <p:cNvSpPr txBox="1"/>
          <p:nvPr/>
        </p:nvSpPr>
        <p:spPr>
          <a:xfrm>
            <a:off x="10062571" y="5020770"/>
            <a:ext cx="1104598" cy="369332"/>
          </a:xfrm>
          <a:prstGeom prst="rect">
            <a:avLst/>
          </a:prstGeom>
          <a:noFill/>
        </p:spPr>
        <p:txBody>
          <a:bodyPr wrap="none" rtlCol="0">
            <a:spAutoFit/>
          </a:bodyPr>
          <a:lstStyle/>
          <a:p>
            <a:r>
              <a:rPr lang="en-US" i="1" dirty="0"/>
              <a:t>plot2.png</a:t>
            </a:r>
          </a:p>
        </p:txBody>
      </p:sp>
      <p:sp>
        <p:nvSpPr>
          <p:cNvPr id="38" name="TextBox 37">
            <a:extLst>
              <a:ext uri="{FF2B5EF4-FFF2-40B4-BE49-F238E27FC236}">
                <a16:creationId xmlns:a16="http://schemas.microsoft.com/office/drawing/2014/main" id="{A92B9EE2-FDD4-DEBE-E022-5805B99705E1}"/>
              </a:ext>
            </a:extLst>
          </p:cNvPr>
          <p:cNvSpPr txBox="1"/>
          <p:nvPr/>
        </p:nvSpPr>
        <p:spPr>
          <a:xfrm>
            <a:off x="622027" y="1925245"/>
            <a:ext cx="2233304" cy="584775"/>
          </a:xfrm>
          <a:prstGeom prst="rect">
            <a:avLst/>
          </a:prstGeom>
          <a:noFill/>
        </p:spPr>
        <p:txBody>
          <a:bodyPr wrap="none" rtlCol="0">
            <a:spAutoFit/>
          </a:bodyPr>
          <a:lstStyle/>
          <a:p>
            <a:r>
              <a:rPr lang="en-US" sz="3200" b="1" dirty="0">
                <a:solidFill>
                  <a:srgbClr val="7030A0"/>
                </a:solidFill>
              </a:rPr>
              <a:t>Input file(s)</a:t>
            </a:r>
          </a:p>
        </p:txBody>
      </p:sp>
      <p:sp>
        <p:nvSpPr>
          <p:cNvPr id="39" name="TextBox 38">
            <a:extLst>
              <a:ext uri="{FF2B5EF4-FFF2-40B4-BE49-F238E27FC236}">
                <a16:creationId xmlns:a16="http://schemas.microsoft.com/office/drawing/2014/main" id="{94FDDC33-56E8-82C0-2609-042637DDD5F8}"/>
              </a:ext>
            </a:extLst>
          </p:cNvPr>
          <p:cNvSpPr txBox="1"/>
          <p:nvPr/>
        </p:nvSpPr>
        <p:spPr>
          <a:xfrm>
            <a:off x="2402022" y="6072196"/>
            <a:ext cx="2666114" cy="584775"/>
          </a:xfrm>
          <a:prstGeom prst="rect">
            <a:avLst/>
          </a:prstGeom>
          <a:noFill/>
        </p:spPr>
        <p:txBody>
          <a:bodyPr wrap="none" rtlCol="0">
            <a:spAutoFit/>
          </a:bodyPr>
          <a:lstStyle/>
          <a:p>
            <a:r>
              <a:rPr lang="en-US" sz="3200" b="1" dirty="0">
                <a:solidFill>
                  <a:srgbClr val="00B050"/>
                </a:solidFill>
              </a:rPr>
              <a:t>Code script(s)</a:t>
            </a:r>
          </a:p>
        </p:txBody>
      </p:sp>
      <p:sp>
        <p:nvSpPr>
          <p:cNvPr id="2" name="Right Arrow 1">
            <a:extLst>
              <a:ext uri="{FF2B5EF4-FFF2-40B4-BE49-F238E27FC236}">
                <a16:creationId xmlns:a16="http://schemas.microsoft.com/office/drawing/2014/main" id="{D4B6435F-F6C8-AE65-B5B1-A9EF02B35E21}"/>
              </a:ext>
            </a:extLst>
          </p:cNvPr>
          <p:cNvSpPr/>
          <p:nvPr/>
        </p:nvSpPr>
        <p:spPr>
          <a:xfrm>
            <a:off x="7158589" y="3128814"/>
            <a:ext cx="1669866" cy="43088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5304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63;p59">
            <a:extLst>
              <a:ext uri="{FF2B5EF4-FFF2-40B4-BE49-F238E27FC236}">
                <a16:creationId xmlns:a16="http://schemas.microsoft.com/office/drawing/2014/main" id="{25847FC2-C9E6-5976-41DD-A27EFB383D1F}"/>
              </a:ext>
            </a:extLst>
          </p:cNvPr>
          <p:cNvSpPr txBox="1">
            <a:spLocks/>
          </p:cNvSpPr>
          <p:nvPr/>
        </p:nvSpPr>
        <p:spPr>
          <a:xfrm>
            <a:off x="1178015" y="737256"/>
            <a:ext cx="6531297" cy="91356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Resources</a:t>
            </a:r>
          </a:p>
        </p:txBody>
      </p:sp>
      <p:sp>
        <p:nvSpPr>
          <p:cNvPr id="38" name="TextBox 37">
            <a:extLst>
              <a:ext uri="{FF2B5EF4-FFF2-40B4-BE49-F238E27FC236}">
                <a16:creationId xmlns:a16="http://schemas.microsoft.com/office/drawing/2014/main" id="{A92B9EE2-FDD4-DEBE-E022-5805B99705E1}"/>
              </a:ext>
            </a:extLst>
          </p:cNvPr>
          <p:cNvSpPr txBox="1"/>
          <p:nvPr/>
        </p:nvSpPr>
        <p:spPr>
          <a:xfrm>
            <a:off x="1272016" y="1506431"/>
            <a:ext cx="5209055" cy="861774"/>
          </a:xfrm>
          <a:prstGeom prst="rect">
            <a:avLst/>
          </a:prstGeom>
          <a:noFill/>
        </p:spPr>
        <p:txBody>
          <a:bodyPr wrap="none" rtlCol="0">
            <a:spAutoFit/>
          </a:bodyPr>
          <a:lstStyle/>
          <a:p>
            <a:r>
              <a:rPr lang="en-US" sz="2800" b="1" dirty="0"/>
              <a:t>Resource to continue learning R</a:t>
            </a:r>
          </a:p>
          <a:p>
            <a:r>
              <a:rPr lang="en-US" sz="2200" b="1" dirty="0">
                <a:solidFill>
                  <a:srgbClr val="F02446"/>
                </a:solidFill>
              </a:rPr>
              <a:t>https://</a:t>
            </a:r>
            <a:r>
              <a:rPr lang="en-US" sz="2200" b="1" dirty="0" err="1">
                <a:solidFill>
                  <a:srgbClr val="F02446"/>
                </a:solidFill>
              </a:rPr>
              <a:t>bookdown.org</a:t>
            </a:r>
            <a:r>
              <a:rPr lang="en-US" sz="2200" b="1" dirty="0">
                <a:solidFill>
                  <a:srgbClr val="F02446"/>
                </a:solidFill>
              </a:rPr>
              <a:t>/</a:t>
            </a:r>
            <a:r>
              <a:rPr lang="en-US" sz="2200" b="1" dirty="0" err="1">
                <a:solidFill>
                  <a:srgbClr val="F02446"/>
                </a:solidFill>
              </a:rPr>
              <a:t>ndphillips</a:t>
            </a:r>
            <a:r>
              <a:rPr lang="en-US" sz="2200" b="1" dirty="0">
                <a:solidFill>
                  <a:srgbClr val="F02446"/>
                </a:solidFill>
              </a:rPr>
              <a:t>/</a:t>
            </a:r>
            <a:r>
              <a:rPr lang="en-US" sz="2200" b="1" dirty="0" err="1">
                <a:solidFill>
                  <a:srgbClr val="F02446"/>
                </a:solidFill>
              </a:rPr>
              <a:t>YaRrr</a:t>
            </a:r>
            <a:r>
              <a:rPr lang="en-US" sz="2200" b="1" dirty="0">
                <a:solidFill>
                  <a:srgbClr val="F02446"/>
                </a:solidFill>
              </a:rPr>
              <a:t>/</a:t>
            </a:r>
          </a:p>
        </p:txBody>
      </p:sp>
      <p:pic>
        <p:nvPicPr>
          <p:cNvPr id="3" name="Picture 2" descr="A black beard and mustache with a hat and eye patch&#10;&#10;Description automatically generated">
            <a:extLst>
              <a:ext uri="{FF2B5EF4-FFF2-40B4-BE49-F238E27FC236}">
                <a16:creationId xmlns:a16="http://schemas.microsoft.com/office/drawing/2014/main" id="{9E783E20-ADD6-E90F-4174-63C7D2AF7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312" y="599420"/>
            <a:ext cx="4019958" cy="6207927"/>
          </a:xfrm>
          <a:prstGeom prst="rect">
            <a:avLst/>
          </a:prstGeom>
        </p:spPr>
      </p:pic>
      <p:pic>
        <p:nvPicPr>
          <p:cNvPr id="59394" name="Picture 2" descr="Cartoon cute back to school cats reading book vect">
            <a:extLst>
              <a:ext uri="{FF2B5EF4-FFF2-40B4-BE49-F238E27FC236}">
                <a16:creationId xmlns:a16="http://schemas.microsoft.com/office/drawing/2014/main" id="{52A1E5D2-1930-F470-C25A-9D46F33276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741"/>
          <a:stretch/>
        </p:blipFill>
        <p:spPr bwMode="auto">
          <a:xfrm>
            <a:off x="0" y="2696741"/>
            <a:ext cx="4222044" cy="41612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B94FF0-B2A2-FC09-D094-503AAC4C5808}"/>
              </a:ext>
            </a:extLst>
          </p:cNvPr>
          <p:cNvSpPr txBox="1"/>
          <p:nvPr/>
        </p:nvSpPr>
        <p:spPr>
          <a:xfrm>
            <a:off x="4443663" y="3320510"/>
            <a:ext cx="3170161" cy="954107"/>
          </a:xfrm>
          <a:prstGeom prst="rect">
            <a:avLst/>
          </a:prstGeom>
          <a:noFill/>
        </p:spPr>
        <p:txBody>
          <a:bodyPr wrap="square" rtlCol="0">
            <a:spAutoFit/>
          </a:bodyPr>
          <a:lstStyle/>
          <a:p>
            <a:r>
              <a:rPr lang="en-US" sz="2800" b="1" dirty="0"/>
              <a:t>See you tomorrow</a:t>
            </a:r>
          </a:p>
          <a:p>
            <a:r>
              <a:rPr lang="en-US" sz="2800" b="1" dirty="0">
                <a:solidFill>
                  <a:srgbClr val="F02446"/>
                </a:solidFill>
              </a:rPr>
              <a:t>at 9.30am sharp!</a:t>
            </a:r>
            <a:endParaRPr lang="en-US" sz="2200" b="1" dirty="0">
              <a:solidFill>
                <a:srgbClr val="F02446"/>
              </a:solidFill>
            </a:endParaRPr>
          </a:p>
        </p:txBody>
      </p:sp>
      <p:pic>
        <p:nvPicPr>
          <p:cNvPr id="59396" name="Picture 4" descr="Cute Cat Cartoon Creative Mute Living Room Bedroom Study Children's Room  Kindergarten Clock Wall Clock Fashion Decorative Clock Cute Cat 15x25CM |  PGMall">
            <a:extLst>
              <a:ext uri="{FF2B5EF4-FFF2-40B4-BE49-F238E27FC236}">
                <a16:creationId xmlns:a16="http://schemas.microsoft.com/office/drawing/2014/main" id="{F9076F68-9D1F-3F34-1ED1-2E4042714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950" y="4398363"/>
            <a:ext cx="1906412" cy="1906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2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easure map with pirate symbols&#10;&#10;Description automatically generated">
            <a:extLst>
              <a:ext uri="{FF2B5EF4-FFF2-40B4-BE49-F238E27FC236}">
                <a16:creationId xmlns:a16="http://schemas.microsoft.com/office/drawing/2014/main" id="{04F2C2D7-2A29-209C-8C0C-7314C1A804A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275" y="832732"/>
            <a:ext cx="6900380" cy="5192535"/>
          </a:xfrm>
          <a:prstGeom prst="rect">
            <a:avLst/>
          </a:prstGeom>
        </p:spPr>
      </p:pic>
      <p:sp>
        <p:nvSpPr>
          <p:cNvPr id="4" name="Title 3">
            <a:extLst>
              <a:ext uri="{FF2B5EF4-FFF2-40B4-BE49-F238E27FC236}">
                <a16:creationId xmlns:a16="http://schemas.microsoft.com/office/drawing/2014/main" id="{6A4E52B5-BD84-F71E-A581-5040494D959E}"/>
              </a:ext>
            </a:extLst>
          </p:cNvPr>
          <p:cNvSpPr>
            <a:spLocks noGrp="1"/>
          </p:cNvSpPr>
          <p:nvPr>
            <p:ph type="title"/>
          </p:nvPr>
        </p:nvSpPr>
        <p:spPr>
          <a:xfrm>
            <a:off x="8040276" y="1565178"/>
            <a:ext cx="3176246" cy="3000139"/>
          </a:xfrm>
        </p:spPr>
        <p:txBody>
          <a:bodyPr vert="horz" lIns="91440" tIns="45720" rIns="91440" bIns="45720" rtlCol="0" anchor="b">
            <a:normAutofit/>
          </a:bodyPr>
          <a:lstStyle/>
          <a:p>
            <a:pPr algn="l"/>
            <a:r>
              <a:rPr lang="en-US" sz="2300" dirty="0"/>
              <a:t>Problem: </a:t>
            </a:r>
            <a:br>
              <a:rPr lang="en-US" sz="2300" dirty="0"/>
            </a:br>
            <a:br>
              <a:rPr lang="en-US" sz="2300" dirty="0"/>
            </a:br>
            <a:r>
              <a:rPr lang="en-US" sz="2300" dirty="0">
                <a:latin typeface="+mn-lt"/>
              </a:rPr>
              <a:t>How do we tell others what we did?</a:t>
            </a:r>
            <a:br>
              <a:rPr lang="en-US" sz="2300" dirty="0">
                <a:latin typeface="+mn-lt"/>
              </a:rPr>
            </a:br>
            <a:br>
              <a:rPr lang="en-US" sz="2300" dirty="0">
                <a:latin typeface="+mn-lt"/>
              </a:rPr>
            </a:br>
            <a:r>
              <a:rPr lang="en-US" sz="2300" dirty="0">
                <a:latin typeface="+mn-lt"/>
              </a:rPr>
              <a:t>How do we keep track of what we did for ourselves?</a:t>
            </a:r>
          </a:p>
        </p:txBody>
      </p:sp>
    </p:spTree>
    <p:extLst>
      <p:ext uri="{BB962C8B-B14F-4D97-AF65-F5344CB8AC3E}">
        <p14:creationId xmlns:p14="http://schemas.microsoft.com/office/powerpoint/2010/main" val="413998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F0A8-536C-F71F-3A04-435194F0C072}"/>
              </a:ext>
            </a:extLst>
          </p:cNvPr>
          <p:cNvSpPr>
            <a:spLocks noGrp="1"/>
          </p:cNvSpPr>
          <p:nvPr>
            <p:ph type="title"/>
          </p:nvPr>
        </p:nvSpPr>
        <p:spPr>
          <a:xfrm>
            <a:off x="1371600" y="685800"/>
            <a:ext cx="9601200" cy="1485900"/>
          </a:xfrm>
        </p:spPr>
        <p:txBody>
          <a:bodyPr/>
          <a:lstStyle/>
          <a:p>
            <a:r>
              <a:rPr lang="en-US" dirty="0">
                <a:solidFill>
                  <a:schemeClr val="tx1"/>
                </a:solidFill>
                <a:ea typeface="Calibri Light"/>
                <a:cs typeface="Calibri Light"/>
              </a:rPr>
              <a:t>Programming Languages</a:t>
            </a:r>
            <a:endParaRPr lang="en-US" dirty="0">
              <a:solidFill>
                <a:schemeClr val="tx1"/>
              </a:solidFill>
            </a:endParaRPr>
          </a:p>
        </p:txBody>
      </p:sp>
      <p:sp>
        <p:nvSpPr>
          <p:cNvPr id="3" name="Text Placeholder 2">
            <a:extLst>
              <a:ext uri="{FF2B5EF4-FFF2-40B4-BE49-F238E27FC236}">
                <a16:creationId xmlns:a16="http://schemas.microsoft.com/office/drawing/2014/main" id="{A828583A-2922-A235-24C4-4BF4FA614B6E}"/>
              </a:ext>
            </a:extLst>
          </p:cNvPr>
          <p:cNvSpPr txBox="1">
            <a:spLocks/>
          </p:cNvSpPr>
          <p:nvPr/>
        </p:nvSpPr>
        <p:spPr>
          <a:xfrm>
            <a:off x="1371600" y="2286000"/>
            <a:ext cx="9601200" cy="3581400"/>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A system for giving instructions to a computer (writing code)</a:t>
            </a:r>
            <a:endParaRPr lang="en-US" sz="2800" dirty="0">
              <a:solidFill>
                <a:schemeClr val="tx1"/>
              </a:solidFill>
            </a:endParaRPr>
          </a:p>
          <a:p>
            <a:pPr lvl="1"/>
            <a:r>
              <a:rPr lang="en-US" sz="2800" dirty="0">
                <a:solidFill>
                  <a:schemeClr val="tx1"/>
                </a:solidFill>
                <a:ea typeface="Calibri"/>
                <a:cs typeface="Calibri"/>
              </a:rPr>
              <a:t>Specific words and characters in a specific order</a:t>
            </a:r>
          </a:p>
          <a:p>
            <a:pPr lvl="1"/>
            <a:endParaRPr lang="en-US" sz="2800" dirty="0">
              <a:solidFill>
                <a:schemeClr val="tx1"/>
              </a:solidFill>
              <a:ea typeface="Calibri"/>
              <a:cs typeface="Calibri"/>
            </a:endParaRPr>
          </a:p>
          <a:p>
            <a:pPr marL="0" indent="0">
              <a:buFont typeface="Wingdings 2" panose="05020102010507070707" pitchFamily="18" charset="2"/>
              <a:buNone/>
            </a:pPr>
            <a:endParaRPr lang="en-US" sz="2800" dirty="0">
              <a:solidFill>
                <a:schemeClr val="tx1"/>
              </a:solidFill>
              <a:ea typeface="Calibri"/>
              <a:cs typeface="Calibri"/>
            </a:endParaRPr>
          </a:p>
        </p:txBody>
      </p:sp>
      <p:sp>
        <p:nvSpPr>
          <p:cNvPr id="4" name="TextBox 3">
            <a:extLst>
              <a:ext uri="{FF2B5EF4-FFF2-40B4-BE49-F238E27FC236}">
                <a16:creationId xmlns:a16="http://schemas.microsoft.com/office/drawing/2014/main" id="{66A51FF3-98E7-E042-5962-78F16BFA2204}"/>
              </a:ext>
            </a:extLst>
          </p:cNvPr>
          <p:cNvSpPr txBox="1"/>
          <p:nvPr/>
        </p:nvSpPr>
        <p:spPr>
          <a:xfrm>
            <a:off x="2849078" y="169404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1750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9435-51E9-896F-3A14-C3E8E36771DB}"/>
              </a:ext>
            </a:extLst>
          </p:cNvPr>
          <p:cNvSpPr>
            <a:spLocks noGrp="1"/>
          </p:cNvSpPr>
          <p:nvPr>
            <p:ph type="title"/>
          </p:nvPr>
        </p:nvSpPr>
        <p:spPr>
          <a:xfrm>
            <a:off x="838200" y="365125"/>
            <a:ext cx="11167241" cy="1336073"/>
          </a:xfrm>
        </p:spPr>
        <p:txBody>
          <a:bodyPr>
            <a:normAutofit/>
          </a:bodyPr>
          <a:lstStyle/>
          <a:p>
            <a:r>
              <a:rPr lang="en-US" dirty="0">
                <a:solidFill>
                  <a:schemeClr val="tx1"/>
                </a:solidFill>
                <a:ea typeface="Calibri Light"/>
                <a:cs typeface="Calibri Light"/>
              </a:rPr>
              <a:t>Console</a:t>
            </a:r>
            <a:endParaRPr lang="en-US" dirty="0">
              <a:solidFill>
                <a:schemeClr val="tx1"/>
              </a:solidFill>
            </a:endParaRPr>
          </a:p>
        </p:txBody>
      </p:sp>
      <p:sp>
        <p:nvSpPr>
          <p:cNvPr id="3" name="Content Placeholder 2">
            <a:extLst>
              <a:ext uri="{FF2B5EF4-FFF2-40B4-BE49-F238E27FC236}">
                <a16:creationId xmlns:a16="http://schemas.microsoft.com/office/drawing/2014/main" id="{AB0EDB9F-929C-F7C9-5E23-8F1425BD0541}"/>
              </a:ext>
            </a:extLst>
          </p:cNvPr>
          <p:cNvSpPr>
            <a:spLocks noGrp="1"/>
          </p:cNvSpPr>
          <p:nvPr>
            <p:ph idx="1"/>
          </p:nvPr>
        </p:nvSpPr>
        <p:spPr>
          <a:xfrm>
            <a:off x="907012" y="2056870"/>
            <a:ext cx="10749182" cy="4301068"/>
          </a:xfrm>
        </p:spPr>
        <p:txBody>
          <a:bodyPr vert="horz" lIns="91440" tIns="45720" rIns="91440" bIns="45720" rtlCol="0" anchor="t">
            <a:noAutofit/>
          </a:bodyPr>
          <a:lstStyle/>
          <a:p>
            <a:r>
              <a:rPr lang="en-US" sz="2800" b="1" dirty="0">
                <a:solidFill>
                  <a:srgbClr val="0098BE"/>
                </a:solidFill>
                <a:ea typeface="Calibri" panose="020F0502020204030204"/>
                <a:cs typeface="Calibri" panose="020F0502020204030204"/>
              </a:rPr>
              <a:t>Console</a:t>
            </a:r>
            <a:r>
              <a:rPr lang="en-US" sz="2800" dirty="0">
                <a:solidFill>
                  <a:schemeClr val="tx1"/>
                </a:solidFill>
                <a:ea typeface="Calibri" panose="020F0502020204030204"/>
                <a:cs typeface="Calibri" panose="020F0502020204030204"/>
              </a:rPr>
              <a:t>: Simple computer program where we type </a:t>
            </a:r>
            <a:r>
              <a:rPr lang="en-US" sz="2800" i="1" dirty="0">
                <a:solidFill>
                  <a:srgbClr val="00B0F0"/>
                </a:solidFill>
                <a:ea typeface="Calibri" panose="020F0502020204030204"/>
                <a:cs typeface="Calibri" panose="020F0502020204030204"/>
              </a:rPr>
              <a:t>commands</a:t>
            </a:r>
            <a:r>
              <a:rPr lang="en-US" sz="2800" dirty="0">
                <a:solidFill>
                  <a:schemeClr val="tx1"/>
                </a:solidFill>
                <a:ea typeface="Calibri" panose="020F0502020204030204"/>
                <a:cs typeface="Calibri" panose="020F0502020204030204"/>
              </a:rPr>
              <a:t>, one </a:t>
            </a:r>
            <a:r>
              <a:rPr lang="en-US" sz="2800" i="1" dirty="0">
                <a:solidFill>
                  <a:schemeClr val="tx1"/>
                </a:solidFill>
                <a:ea typeface="Calibri" panose="020F0502020204030204"/>
                <a:cs typeface="Calibri" panose="020F0502020204030204"/>
              </a:rPr>
              <a:t>line</a:t>
            </a:r>
            <a:r>
              <a:rPr lang="en-US" sz="2800" dirty="0">
                <a:solidFill>
                  <a:schemeClr val="tx1"/>
                </a:solidFill>
                <a:ea typeface="Calibri" panose="020F0502020204030204"/>
                <a:cs typeface="Calibri" panose="020F0502020204030204"/>
              </a:rPr>
              <a:t> at a time (hence: </a:t>
            </a:r>
            <a:r>
              <a:rPr lang="en-US" sz="2800" b="1" dirty="0">
                <a:solidFill>
                  <a:schemeClr val="tx1"/>
                </a:solidFill>
                <a:ea typeface="Calibri" panose="020F0502020204030204"/>
                <a:cs typeface="Calibri" panose="020F0502020204030204"/>
              </a:rPr>
              <a:t>command line</a:t>
            </a:r>
            <a:r>
              <a:rPr lang="en-US" sz="2800" dirty="0">
                <a:solidFill>
                  <a:schemeClr val="tx1"/>
                </a:solidFill>
                <a:ea typeface="Calibri" panose="020F0502020204030204"/>
                <a:cs typeface="Calibri" panose="020F0502020204030204"/>
              </a:rPr>
              <a:t>)</a:t>
            </a:r>
          </a:p>
          <a:p>
            <a:r>
              <a:rPr lang="en-US" sz="2800" dirty="0">
                <a:solidFill>
                  <a:schemeClr val="tx1"/>
                </a:solidFill>
                <a:ea typeface="Calibri" panose="020F0502020204030204"/>
                <a:cs typeface="Calibri" panose="020F0502020204030204"/>
              </a:rPr>
              <a:t>They can run different “languages”: bash, </a:t>
            </a:r>
            <a:r>
              <a:rPr lang="en-US" sz="2800" dirty="0" err="1">
                <a:solidFill>
                  <a:schemeClr val="tx1"/>
                </a:solidFill>
                <a:ea typeface="Calibri" panose="020F0502020204030204"/>
                <a:cs typeface="Calibri" panose="020F0502020204030204"/>
              </a:rPr>
              <a:t>zsh</a:t>
            </a:r>
            <a:r>
              <a:rPr lang="en-US" sz="2800" dirty="0">
                <a:solidFill>
                  <a:schemeClr val="tx1"/>
                </a:solidFill>
                <a:ea typeface="Calibri" panose="020F0502020204030204"/>
                <a:cs typeface="Calibri" panose="020F0502020204030204"/>
              </a:rPr>
              <a:t>, PowerShell (Windows), R, Python</a:t>
            </a:r>
          </a:p>
          <a:p>
            <a:r>
              <a:rPr lang="en-US" sz="2800" dirty="0">
                <a:solidFill>
                  <a:schemeClr val="tx1"/>
                </a:solidFill>
                <a:ea typeface="Calibri" panose="020F0502020204030204"/>
                <a:cs typeface="Calibri" panose="020F0502020204030204"/>
              </a:rPr>
              <a:t>Launching R runs the R console</a:t>
            </a:r>
          </a:p>
          <a:p>
            <a:r>
              <a:rPr lang="en-US" sz="2800" dirty="0">
                <a:solidFill>
                  <a:schemeClr val="tx1"/>
                </a:solidFill>
                <a:ea typeface="Calibri" panose="020F0502020204030204"/>
                <a:cs typeface="Calibri" panose="020F0502020204030204"/>
              </a:rPr>
              <a:t>Type instructions at a </a:t>
            </a:r>
            <a:r>
              <a:rPr lang="en-US" sz="2800" dirty="0">
                <a:solidFill>
                  <a:srgbClr val="00B050"/>
                </a:solidFill>
                <a:ea typeface="Calibri" panose="020F0502020204030204"/>
                <a:cs typeface="Calibri" panose="020F0502020204030204"/>
              </a:rPr>
              <a:t>prompt</a:t>
            </a:r>
            <a:r>
              <a:rPr lang="en-US" sz="2800" dirty="0">
                <a:solidFill>
                  <a:schemeClr val="tx1"/>
                </a:solidFill>
                <a:ea typeface="Calibri" panose="020F0502020204030204"/>
                <a:cs typeface="Calibri" panose="020F0502020204030204"/>
              </a:rPr>
              <a:t> (</a:t>
            </a:r>
            <a:r>
              <a:rPr lang="en-US" sz="2800" b="1" dirty="0">
                <a:solidFill>
                  <a:srgbClr val="00B050"/>
                </a:solidFill>
                <a:ea typeface="Calibri" panose="020F0502020204030204"/>
                <a:cs typeface="Calibri" panose="020F0502020204030204"/>
              </a:rPr>
              <a:t>&gt;</a:t>
            </a:r>
            <a:r>
              <a:rPr lang="en-US" sz="2800" dirty="0">
                <a:solidFill>
                  <a:schemeClr val="tx1"/>
                </a:solidFill>
                <a:ea typeface="Calibri" panose="020F0502020204030204"/>
                <a:cs typeface="Calibri" panose="020F0502020204030204"/>
              </a:rPr>
              <a:t>)</a:t>
            </a:r>
          </a:p>
          <a:p>
            <a:r>
              <a:rPr lang="en-US" sz="2800" dirty="0">
                <a:solidFill>
                  <a:schemeClr val="tx1"/>
                </a:solidFill>
                <a:ea typeface="Calibri" panose="020F0502020204030204"/>
                <a:cs typeface="Calibri" panose="020F0502020204030204"/>
              </a:rPr>
              <a:t>Used for basic operations and running other programs</a:t>
            </a:r>
          </a:p>
        </p:txBody>
      </p:sp>
    </p:spTree>
    <p:extLst>
      <p:ext uri="{BB962C8B-B14F-4D97-AF65-F5344CB8AC3E}">
        <p14:creationId xmlns:p14="http://schemas.microsoft.com/office/powerpoint/2010/main" val="3586088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9435-51E9-896F-3A14-C3E8E36771DB}"/>
              </a:ext>
            </a:extLst>
          </p:cNvPr>
          <p:cNvSpPr>
            <a:spLocks noGrp="1"/>
          </p:cNvSpPr>
          <p:nvPr>
            <p:ph type="title"/>
          </p:nvPr>
        </p:nvSpPr>
        <p:spPr>
          <a:xfrm>
            <a:off x="838200" y="365125"/>
            <a:ext cx="11167241" cy="1336073"/>
          </a:xfrm>
        </p:spPr>
        <p:txBody>
          <a:bodyPr>
            <a:normAutofit/>
          </a:bodyPr>
          <a:lstStyle/>
          <a:p>
            <a:r>
              <a:rPr lang="en-US" dirty="0">
                <a:solidFill>
                  <a:schemeClr val="tx1"/>
                </a:solidFill>
                <a:ea typeface="Calibri Light"/>
                <a:cs typeface="Calibri Light"/>
              </a:rPr>
              <a:t>Console/Terminal/Shell/Command Line Interface</a:t>
            </a:r>
            <a:endParaRPr lang="en-US" dirty="0">
              <a:solidFill>
                <a:schemeClr val="tx1"/>
              </a:solidFill>
            </a:endParaRPr>
          </a:p>
        </p:txBody>
      </p:sp>
      <p:sp>
        <p:nvSpPr>
          <p:cNvPr id="7" name="TextBox 6">
            <a:extLst>
              <a:ext uri="{FF2B5EF4-FFF2-40B4-BE49-F238E27FC236}">
                <a16:creationId xmlns:a16="http://schemas.microsoft.com/office/drawing/2014/main" id="{9CC23D98-03B4-D2DF-2827-DABC619CBEF9}"/>
              </a:ext>
            </a:extLst>
          </p:cNvPr>
          <p:cNvSpPr txBox="1"/>
          <p:nvPr/>
        </p:nvSpPr>
        <p:spPr>
          <a:xfrm>
            <a:off x="1544256" y="2212461"/>
            <a:ext cx="9011855" cy="3416320"/>
          </a:xfrm>
          <a:prstGeom prst="rect">
            <a:avLst/>
          </a:prstGeom>
          <a:noFill/>
        </p:spPr>
        <p:txBody>
          <a:bodyPr wrap="square" rtlCol="0">
            <a:spAutoFit/>
          </a:bodyPr>
          <a:lstStyle/>
          <a:p>
            <a:r>
              <a:rPr lang="en-US" sz="2400" b="1" dirty="0">
                <a:solidFill>
                  <a:srgbClr val="7030A0"/>
                </a:solidFill>
              </a:rPr>
              <a:t>MacOS</a:t>
            </a:r>
            <a:r>
              <a:rPr lang="en-US" sz="2400" dirty="0">
                <a:solidFill>
                  <a:srgbClr val="7030A0"/>
                </a:solidFill>
              </a:rPr>
              <a:t> 	</a:t>
            </a:r>
            <a:r>
              <a:rPr lang="en-US" sz="2400" b="1" dirty="0">
                <a:solidFill>
                  <a:srgbClr val="7030A0"/>
                </a:solidFill>
              </a:rPr>
              <a:t>Applications &gt; Terminal</a:t>
            </a:r>
          </a:p>
          <a:p>
            <a:r>
              <a:rPr lang="en-US" sz="2400" b="1" dirty="0">
                <a:solidFill>
                  <a:schemeClr val="accent1">
                    <a:lumMod val="75000"/>
                    <a:lumOff val="25000"/>
                  </a:schemeClr>
                </a:solidFill>
              </a:rPr>
              <a:t>Windows	Command Prompt (Start &gt; </a:t>
            </a:r>
            <a:r>
              <a:rPr lang="en-US" sz="2400" b="1" dirty="0" err="1">
                <a:solidFill>
                  <a:schemeClr val="accent1">
                    <a:lumMod val="75000"/>
                    <a:lumOff val="25000"/>
                  </a:schemeClr>
                </a:solidFill>
              </a:rPr>
              <a:t>cmd</a:t>
            </a:r>
            <a:r>
              <a:rPr lang="en-US" sz="2400" b="1" dirty="0">
                <a:solidFill>
                  <a:schemeClr val="accent1">
                    <a:lumMod val="75000"/>
                    <a:lumOff val="25000"/>
                  </a:schemeClr>
                </a:solidFill>
              </a:rPr>
              <a:t>) </a:t>
            </a:r>
            <a:r>
              <a:rPr lang="en-US" sz="2400" dirty="0">
                <a:solidFill>
                  <a:schemeClr val="accent1">
                    <a:lumMod val="75000"/>
                    <a:lumOff val="25000"/>
                  </a:schemeClr>
                </a:solidFill>
              </a:rPr>
              <a:t>or </a:t>
            </a:r>
            <a:r>
              <a:rPr lang="en-US" sz="2400" b="1" dirty="0" err="1">
                <a:solidFill>
                  <a:schemeClr val="accent1">
                    <a:lumMod val="75000"/>
                    <a:lumOff val="25000"/>
                  </a:schemeClr>
                </a:solidFill>
              </a:rPr>
              <a:t>Powershell</a:t>
            </a:r>
            <a:endParaRPr lang="en-US" sz="2400" b="1" dirty="0">
              <a:solidFill>
                <a:schemeClr val="accent1">
                  <a:lumMod val="75000"/>
                  <a:lumOff val="25000"/>
                </a:schemeClr>
              </a:solidFill>
            </a:endParaRPr>
          </a:p>
          <a:p>
            <a:endParaRPr lang="en-US" sz="2400" b="1" dirty="0"/>
          </a:p>
          <a:p>
            <a:r>
              <a:rPr lang="en-US" sz="2400" b="1" dirty="0">
                <a:solidFill>
                  <a:schemeClr val="accent6">
                    <a:lumMod val="75000"/>
                  </a:schemeClr>
                </a:solidFill>
              </a:rPr>
              <a:t>RStudio	“Terminal” tab </a:t>
            </a:r>
            <a:r>
              <a:rPr lang="en-US" sz="2400" dirty="0">
                <a:solidFill>
                  <a:schemeClr val="accent6">
                    <a:lumMod val="75000"/>
                  </a:schemeClr>
                </a:solidFill>
              </a:rPr>
              <a:t>(we will see this later)</a:t>
            </a:r>
          </a:p>
          <a:p>
            <a:r>
              <a:rPr lang="en-US" sz="2400" b="1" dirty="0">
                <a:solidFill>
                  <a:srgbClr val="0070C0"/>
                </a:solidFill>
              </a:rPr>
              <a:t>R			Console </a:t>
            </a:r>
            <a:r>
              <a:rPr lang="en-US" sz="2400" dirty="0">
                <a:solidFill>
                  <a:srgbClr val="0070C0"/>
                </a:solidFill>
              </a:rPr>
              <a:t>(language specific)</a:t>
            </a:r>
            <a:r>
              <a:rPr lang="en-US" sz="2400" b="1" dirty="0">
                <a:solidFill>
                  <a:srgbClr val="0070C0"/>
                </a:solidFill>
              </a:rPr>
              <a:t>	</a:t>
            </a:r>
          </a:p>
          <a:p>
            <a:endParaRPr lang="en-US" sz="2400" b="1" dirty="0"/>
          </a:p>
          <a:p>
            <a:r>
              <a:rPr lang="en-US" sz="2400" b="1" dirty="0"/>
              <a:t>Language specific consoles (similar to R)</a:t>
            </a:r>
          </a:p>
          <a:p>
            <a:endParaRPr lang="en-US" sz="2400" dirty="0"/>
          </a:p>
          <a:p>
            <a:endParaRPr lang="en-US" sz="2400" dirty="0"/>
          </a:p>
        </p:txBody>
      </p:sp>
    </p:spTree>
    <p:extLst>
      <p:ext uri="{BB962C8B-B14F-4D97-AF65-F5344CB8AC3E}">
        <p14:creationId xmlns:p14="http://schemas.microsoft.com/office/powerpoint/2010/main" val="566124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Rectangle 64">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ectangle 68">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F73B200-2729-3A95-7FEA-851A7E423494}"/>
              </a:ext>
            </a:extLst>
          </p:cNvPr>
          <p:cNvSpPr txBox="1">
            <a:spLocks/>
          </p:cNvSpPr>
          <p:nvPr/>
        </p:nvSpPr>
        <p:spPr>
          <a:xfrm>
            <a:off x="746228" y="1037967"/>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2319288319"/>
              </p:ext>
            </p:extLst>
          </p:nvPr>
        </p:nvGraphicFramePr>
        <p:xfrm>
          <a:off x="5115828" y="1005840"/>
          <a:ext cx="6753084"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 name="TextBox 74">
            <a:extLst>
              <a:ext uri="{FF2B5EF4-FFF2-40B4-BE49-F238E27FC236}">
                <a16:creationId xmlns:a16="http://schemas.microsoft.com/office/drawing/2014/main" id="{03B1DB77-3C4A-E252-6C57-7AE512E4B88F}"/>
              </a:ext>
            </a:extLst>
          </p:cNvPr>
          <p:cNvSpPr txBox="1"/>
          <p:nvPr/>
        </p:nvSpPr>
        <p:spPr>
          <a:xfrm>
            <a:off x="688890" y="707344"/>
            <a:ext cx="8853876" cy="523220"/>
          </a:xfrm>
          <a:prstGeom prst="rect">
            <a:avLst/>
          </a:prstGeom>
          <a:noFill/>
        </p:spPr>
        <p:txBody>
          <a:bodyPr wrap="square">
            <a:spAutoFit/>
          </a:bodyPr>
          <a:lstStyle/>
          <a:p>
            <a:pPr marL="0" indent="0">
              <a:buNone/>
            </a:pPr>
            <a:r>
              <a:rPr lang="en-US" sz="2800" dirty="0"/>
              <a:t>Take a minute to introduce yourself to your neighbors!</a:t>
            </a:r>
          </a:p>
        </p:txBody>
      </p:sp>
      <p:sp>
        <p:nvSpPr>
          <p:cNvPr id="3" name="TextBox 2">
            <a:extLst>
              <a:ext uri="{FF2B5EF4-FFF2-40B4-BE49-F238E27FC236}">
                <a16:creationId xmlns:a16="http://schemas.microsoft.com/office/drawing/2014/main" id="{936E2BD8-9F65-0F86-3310-90E79C248692}"/>
              </a:ext>
            </a:extLst>
          </p:cNvPr>
          <p:cNvSpPr txBox="1"/>
          <p:nvPr/>
        </p:nvSpPr>
        <p:spPr>
          <a:xfrm>
            <a:off x="1213054" y="2796333"/>
            <a:ext cx="3902774" cy="461665"/>
          </a:xfrm>
          <a:prstGeom prst="rect">
            <a:avLst/>
          </a:prstGeom>
          <a:noFill/>
        </p:spPr>
        <p:txBody>
          <a:bodyPr wrap="square" rtlCol="0">
            <a:spAutoFit/>
          </a:bodyPr>
          <a:lstStyle/>
          <a:p>
            <a:r>
              <a:rPr lang="en-US" sz="2400" dirty="0"/>
              <a:t>Northwestern IT</a:t>
            </a:r>
          </a:p>
        </p:txBody>
      </p:sp>
    </p:spTree>
    <p:extLst>
      <p:ext uri="{BB962C8B-B14F-4D97-AF65-F5344CB8AC3E}">
        <p14:creationId xmlns:p14="http://schemas.microsoft.com/office/powerpoint/2010/main" val="104347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green matrix with numbers&#10;&#10;Description automatically generated with medium confidence">
            <a:extLst>
              <a:ext uri="{FF2B5EF4-FFF2-40B4-BE49-F238E27FC236}">
                <a16:creationId xmlns:a16="http://schemas.microsoft.com/office/drawing/2014/main" id="{05A431BF-023D-13C8-41DE-D5BAF3945B5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985" b="8429"/>
          <a:stretch/>
        </p:blipFill>
        <p:spPr>
          <a:xfrm>
            <a:off x="20" y="10"/>
            <a:ext cx="12191980" cy="6857990"/>
          </a:xfrm>
          <a:prstGeom prst="rect">
            <a:avLst/>
          </a:prstGeom>
        </p:spPr>
      </p:pic>
      <p:sp>
        <p:nvSpPr>
          <p:cNvPr id="4" name="Title 1">
            <a:extLst>
              <a:ext uri="{FF2B5EF4-FFF2-40B4-BE49-F238E27FC236}">
                <a16:creationId xmlns:a16="http://schemas.microsoft.com/office/drawing/2014/main" id="{14E4E6F7-65A2-07BE-4D6D-A57E040E440C}"/>
              </a:ext>
            </a:extLst>
          </p:cNvPr>
          <p:cNvSpPr txBox="1">
            <a:spLocks/>
          </p:cNvSpPr>
          <p:nvPr/>
        </p:nvSpPr>
        <p:spPr>
          <a:xfrm>
            <a:off x="2530997" y="2940669"/>
            <a:ext cx="7130006" cy="1281896"/>
          </a:xfrm>
          <a:prstGeom prst="rect">
            <a:avLst/>
          </a:prstGeom>
          <a:solidFill>
            <a:schemeClr val="tx1"/>
          </a:solidFill>
        </p:spPr>
        <p:txBody>
          <a:bodyPr vert="horz" lIns="91440" tIns="45720" rIns="91440" bIns="45720" rtlCol="0" anchor="b">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84048" indent="-384048" algn="ctr">
              <a:spcAft>
                <a:spcPts val="200"/>
              </a:spcAft>
            </a:pPr>
            <a:endParaRPr lang="en-US" sz="3600" b="1" cap="all" dirty="0">
              <a:solidFill>
                <a:srgbClr val="FFFFFF"/>
              </a:solidFill>
              <a:latin typeface="+mn-lt"/>
            </a:endParaRPr>
          </a:p>
          <a:p>
            <a:pPr marL="384048" indent="-384048" algn="ctr">
              <a:spcAft>
                <a:spcPts val="200"/>
              </a:spcAft>
            </a:pPr>
            <a:endParaRPr lang="en-US" sz="3600" b="1" cap="all" dirty="0">
              <a:solidFill>
                <a:srgbClr val="FFFFFF"/>
              </a:solidFill>
              <a:latin typeface="+mn-lt"/>
            </a:endParaRPr>
          </a:p>
          <a:p>
            <a:pPr marL="384048" indent="-384048" algn="ctr">
              <a:spcAft>
                <a:spcPts val="200"/>
              </a:spcAft>
            </a:pPr>
            <a:r>
              <a:rPr lang="en-US" sz="3600" b="1" cap="all" dirty="0">
                <a:solidFill>
                  <a:srgbClr val="FFFFFF"/>
                </a:solidFill>
                <a:latin typeface="+mn-lt"/>
              </a:rPr>
              <a:t>Let’s open the </a:t>
            </a:r>
            <a:r>
              <a:rPr lang="en-US" sz="3600" b="1" cap="all" dirty="0" err="1">
                <a:solidFill>
                  <a:srgbClr val="FFFFFF"/>
                </a:solidFill>
                <a:latin typeface="+mn-lt"/>
              </a:rPr>
              <a:t>TerminaL</a:t>
            </a:r>
            <a:r>
              <a:rPr lang="en-US" sz="3600" b="1" cap="all" dirty="0">
                <a:solidFill>
                  <a:srgbClr val="FFFFFF"/>
                </a:solidFill>
                <a:latin typeface="+mn-lt"/>
              </a:rPr>
              <a:t>…</a:t>
            </a:r>
          </a:p>
          <a:p>
            <a:pPr marL="384048" indent="-384048" algn="ctr">
              <a:spcAft>
                <a:spcPts val="200"/>
              </a:spcAft>
            </a:pPr>
            <a:endParaRPr lang="en-US" sz="3600" b="1" cap="all" dirty="0">
              <a:solidFill>
                <a:srgbClr val="FFFFFF"/>
              </a:solidFill>
              <a:latin typeface="+mn-lt"/>
            </a:endParaRPr>
          </a:p>
        </p:txBody>
      </p:sp>
    </p:spTree>
    <p:extLst>
      <p:ext uri="{BB962C8B-B14F-4D97-AF65-F5344CB8AC3E}">
        <p14:creationId xmlns:p14="http://schemas.microsoft.com/office/powerpoint/2010/main" val="4100111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CBCE0-45D5-7AEA-43B9-A0CF580FFA07}"/>
              </a:ext>
            </a:extLst>
          </p:cNvPr>
          <p:cNvPicPr>
            <a:picLocks noChangeAspect="1"/>
          </p:cNvPicPr>
          <p:nvPr/>
        </p:nvPicPr>
        <p:blipFill>
          <a:blip r:embed="rId3"/>
          <a:stretch>
            <a:fillRect/>
          </a:stretch>
        </p:blipFill>
        <p:spPr>
          <a:xfrm>
            <a:off x="1266825" y="1042343"/>
            <a:ext cx="9163050" cy="5978888"/>
          </a:xfrm>
          <a:prstGeom prst="rect">
            <a:avLst/>
          </a:prstGeom>
        </p:spPr>
      </p:pic>
      <p:sp>
        <p:nvSpPr>
          <p:cNvPr id="3" name="Title 1">
            <a:extLst>
              <a:ext uri="{FF2B5EF4-FFF2-40B4-BE49-F238E27FC236}">
                <a16:creationId xmlns:a16="http://schemas.microsoft.com/office/drawing/2014/main" id="{62D1D7F7-C9A7-6D2B-A960-1F2583270B27}"/>
              </a:ext>
            </a:extLst>
          </p:cNvPr>
          <p:cNvSpPr txBox="1">
            <a:spLocks/>
          </p:cNvSpPr>
          <p:nvPr/>
        </p:nvSpPr>
        <p:spPr>
          <a:xfrm>
            <a:off x="766762" y="708024"/>
            <a:ext cx="11167241" cy="1336073"/>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ea typeface="Calibri Light"/>
                <a:cs typeface="Calibri Light"/>
              </a:rPr>
              <a:t>THE R Console</a:t>
            </a:r>
            <a:endParaRPr lang="en-US" dirty="0">
              <a:solidFill>
                <a:schemeClr val="tx1"/>
              </a:solidFill>
            </a:endParaRPr>
          </a:p>
        </p:txBody>
      </p:sp>
    </p:spTree>
    <p:extLst>
      <p:ext uri="{BB962C8B-B14F-4D97-AF65-F5344CB8AC3E}">
        <p14:creationId xmlns:p14="http://schemas.microsoft.com/office/powerpoint/2010/main" val="3081277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artoon of a bird holding a to do list&#10;&#10;Description automatically generated">
            <a:extLst>
              <a:ext uri="{FF2B5EF4-FFF2-40B4-BE49-F238E27FC236}">
                <a16:creationId xmlns:a16="http://schemas.microsoft.com/office/drawing/2014/main" id="{3EAF9C39-3B9D-0EA9-243D-1B78ABFC661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481"/>
          <a:stretch/>
        </p:blipFill>
        <p:spPr>
          <a:xfrm>
            <a:off x="20" y="10"/>
            <a:ext cx="4966232" cy="6857990"/>
          </a:xfrm>
          <a:prstGeom prst="rect">
            <a:avLst/>
          </a:prstGeom>
        </p:spPr>
      </p:pic>
      <p:sp>
        <p:nvSpPr>
          <p:cNvPr id="2" name="Title 1">
            <a:extLst>
              <a:ext uri="{FF2B5EF4-FFF2-40B4-BE49-F238E27FC236}">
                <a16:creationId xmlns:a16="http://schemas.microsoft.com/office/drawing/2014/main" id="{31287593-68A7-A2FA-EE02-50DF51001E5E}"/>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l"/>
            <a:r>
              <a:rPr lang="en-US" sz="3300"/>
              <a:t>But that’s sometimes annoying and inconvenient…</a:t>
            </a:r>
            <a:br>
              <a:rPr lang="en-US" sz="3300"/>
            </a:br>
            <a:br>
              <a:rPr lang="en-US" sz="3300"/>
            </a:br>
            <a:r>
              <a:rPr lang="en-US" sz="3300"/>
              <a:t>and how do we record what we did?</a:t>
            </a:r>
          </a:p>
        </p:txBody>
      </p:sp>
    </p:spTree>
    <p:extLst>
      <p:ext uri="{BB962C8B-B14F-4D97-AF65-F5344CB8AC3E}">
        <p14:creationId xmlns:p14="http://schemas.microsoft.com/office/powerpoint/2010/main" val="426267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F57-EFC3-207A-37B1-0322672994C5}"/>
              </a:ext>
            </a:extLst>
          </p:cNvPr>
          <p:cNvSpPr>
            <a:spLocks noGrp="1"/>
          </p:cNvSpPr>
          <p:nvPr>
            <p:ph type="title"/>
          </p:nvPr>
        </p:nvSpPr>
        <p:spPr/>
        <p:txBody>
          <a:bodyPr/>
          <a:lstStyle/>
          <a:p>
            <a:r>
              <a:rPr lang="en-US" dirty="0">
                <a:solidFill>
                  <a:schemeClr val="tx1"/>
                </a:solidFill>
                <a:ea typeface="Calibri Light"/>
                <a:cs typeface="Calibri Light"/>
              </a:rPr>
              <a:t>IDE</a:t>
            </a:r>
            <a:endParaRPr lang="en-US" dirty="0">
              <a:solidFill>
                <a:schemeClr val="tx1"/>
              </a:solidFill>
            </a:endParaRPr>
          </a:p>
        </p:txBody>
      </p:sp>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a:xfrm>
            <a:off x="1162384" y="2097715"/>
            <a:ext cx="11029616" cy="3522794"/>
          </a:xfrm>
        </p:spPr>
        <p:txBody>
          <a:bodyPr vert="horz" lIns="91440" tIns="45720" rIns="91440" bIns="45720" rtlCol="0" anchor="t">
            <a:noAutofit/>
          </a:bodyPr>
          <a:lstStyle/>
          <a:p>
            <a:pPr marL="0" indent="0">
              <a:buNone/>
            </a:pPr>
            <a:r>
              <a:rPr lang="en-US" sz="2400" b="1" dirty="0">
                <a:solidFill>
                  <a:schemeClr val="tx1"/>
                </a:solidFill>
                <a:ea typeface="Calibri"/>
                <a:cs typeface="Calibri"/>
              </a:rPr>
              <a:t>IDE: </a:t>
            </a:r>
            <a:r>
              <a:rPr lang="en-US" sz="2400" b="1" dirty="0">
                <a:solidFill>
                  <a:srgbClr val="00B0F0"/>
                </a:solidFill>
                <a:ea typeface="Calibri"/>
                <a:cs typeface="Calibri"/>
              </a:rPr>
              <a:t>Integrated Development Environment </a:t>
            </a:r>
            <a:r>
              <a:rPr lang="en-US" sz="2400" dirty="0">
                <a:solidFill>
                  <a:schemeClr val="tx1"/>
                </a:solidFill>
                <a:ea typeface="Calibri"/>
                <a:cs typeface="Calibri"/>
              </a:rPr>
              <a:t>(e.g., RStudio)</a:t>
            </a:r>
            <a:r>
              <a:rPr lang="en-US" sz="2400" b="1" dirty="0">
                <a:solidFill>
                  <a:schemeClr val="tx1"/>
                </a:solidFill>
                <a:ea typeface="Calibri"/>
                <a:cs typeface="Calibri"/>
              </a:rPr>
              <a:t>: </a:t>
            </a:r>
            <a:r>
              <a:rPr lang="en-US" sz="2400" dirty="0">
                <a:solidFill>
                  <a:schemeClr val="tx1"/>
                </a:solidFill>
                <a:ea typeface="Calibri"/>
                <a:cs typeface="Calibri"/>
              </a:rPr>
              <a:t>A GUI that helps make writing computer programs easier and interfaces with an </a:t>
            </a:r>
            <a:r>
              <a:rPr lang="en-US" sz="2400" b="1" dirty="0">
                <a:solidFill>
                  <a:schemeClr val="tx1"/>
                </a:solidFill>
                <a:ea typeface="Calibri"/>
                <a:cs typeface="Calibri"/>
              </a:rPr>
              <a:t>interpreter</a:t>
            </a:r>
            <a:r>
              <a:rPr lang="en-US" sz="2400" dirty="0">
                <a:solidFill>
                  <a:schemeClr val="tx1"/>
                </a:solidFill>
                <a:ea typeface="Calibri"/>
                <a:cs typeface="Calibri"/>
              </a:rPr>
              <a:t> or </a:t>
            </a:r>
            <a:r>
              <a:rPr lang="en-US" sz="2400" b="1" dirty="0">
                <a:solidFill>
                  <a:schemeClr val="tx1"/>
                </a:solidFill>
                <a:ea typeface="Calibri"/>
                <a:cs typeface="Calibri"/>
              </a:rPr>
              <a:t>compiler</a:t>
            </a:r>
          </a:p>
          <a:p>
            <a:pPr marL="0" indent="0">
              <a:buNone/>
            </a:pPr>
            <a:endParaRPr lang="en-US" sz="2400" dirty="0">
              <a:solidFill>
                <a:schemeClr val="tx1"/>
              </a:solidFill>
              <a:ea typeface="Calibri"/>
              <a:cs typeface="Calibri"/>
            </a:endParaRPr>
          </a:p>
          <a:p>
            <a:pPr marL="0" indent="0">
              <a:buNone/>
            </a:pPr>
            <a:r>
              <a:rPr lang="en-US" sz="2400" dirty="0">
                <a:solidFill>
                  <a:schemeClr val="tx1"/>
                </a:solidFill>
                <a:ea typeface="Calibri"/>
                <a:cs typeface="Calibri"/>
              </a:rPr>
              <a:t>Usually includes:</a:t>
            </a:r>
          </a:p>
          <a:p>
            <a:pPr marL="457200" indent="-457200"/>
            <a:r>
              <a:rPr lang="en-US" sz="2400" dirty="0">
                <a:solidFill>
                  <a:schemeClr val="tx1"/>
                </a:solidFill>
                <a:ea typeface="Calibri"/>
                <a:cs typeface="Calibri"/>
              </a:rPr>
              <a:t>File explorer</a:t>
            </a:r>
          </a:p>
          <a:p>
            <a:pPr marL="457200" indent="-457200"/>
            <a:r>
              <a:rPr lang="en-US" sz="2400" dirty="0">
                <a:solidFill>
                  <a:schemeClr val="tx1"/>
                </a:solidFill>
                <a:ea typeface="Calibri"/>
                <a:cs typeface="Calibri"/>
              </a:rPr>
              <a:t>Area for writing code/scripts</a:t>
            </a:r>
          </a:p>
          <a:p>
            <a:pPr marL="457200" indent="-457200"/>
            <a:r>
              <a:rPr lang="en-US" sz="2400" dirty="0">
                <a:solidFill>
                  <a:schemeClr val="tx1"/>
                </a:solidFill>
                <a:ea typeface="Calibri"/>
                <a:cs typeface="Calibri"/>
              </a:rPr>
              <a:t>Console for running interpreted languages</a:t>
            </a:r>
          </a:p>
          <a:p>
            <a:pPr marL="457200" indent="-457200"/>
            <a:r>
              <a:rPr lang="en-US" sz="2400" dirty="0">
                <a:solidFill>
                  <a:schemeClr val="tx1"/>
                </a:solidFill>
                <a:ea typeface="Calibri"/>
                <a:cs typeface="Calibri"/>
              </a:rPr>
              <a:t>General terminal window for your system</a:t>
            </a:r>
          </a:p>
        </p:txBody>
      </p:sp>
      <p:sp>
        <p:nvSpPr>
          <p:cNvPr id="4" name="Content Placeholder 2">
            <a:extLst>
              <a:ext uri="{FF2B5EF4-FFF2-40B4-BE49-F238E27FC236}">
                <a16:creationId xmlns:a16="http://schemas.microsoft.com/office/drawing/2014/main" id="{2876BCB0-77AD-F65C-6B51-25D52DAE3BBB}"/>
              </a:ext>
            </a:extLst>
          </p:cNvPr>
          <p:cNvSpPr txBox="1">
            <a:spLocks/>
          </p:cNvSpPr>
          <p:nvPr/>
        </p:nvSpPr>
        <p:spPr>
          <a:xfrm>
            <a:off x="2133518" y="967211"/>
            <a:ext cx="9239332" cy="540559"/>
          </a:xfrm>
          <a:prstGeom prst="rect">
            <a:avLst/>
          </a:prstGeom>
          <a:solidFill>
            <a:schemeClr val="accent3">
              <a:lumMod val="60000"/>
              <a:lumOff val="40000"/>
              <a:alpha val="60889"/>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An IDE makes it easy and convenient to write code!</a:t>
            </a:r>
            <a:endParaRPr lang="en-US" sz="3200" dirty="0">
              <a:solidFill>
                <a:schemeClr val="tx1"/>
              </a:solidFill>
              <a:ea typeface="Calibri"/>
              <a:cs typeface="Calibri"/>
            </a:endParaRPr>
          </a:p>
        </p:txBody>
      </p:sp>
    </p:spTree>
    <p:extLst>
      <p:ext uri="{BB962C8B-B14F-4D97-AF65-F5344CB8AC3E}">
        <p14:creationId xmlns:p14="http://schemas.microsoft.com/office/powerpoint/2010/main" val="4017357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F57-EFC3-207A-37B1-0322672994C5}"/>
              </a:ext>
            </a:extLst>
          </p:cNvPr>
          <p:cNvSpPr>
            <a:spLocks noGrp="1"/>
          </p:cNvSpPr>
          <p:nvPr>
            <p:ph type="title"/>
          </p:nvPr>
        </p:nvSpPr>
        <p:spPr/>
        <p:txBody>
          <a:bodyPr/>
          <a:lstStyle/>
          <a:p>
            <a:r>
              <a:rPr lang="en-US" dirty="0" err="1">
                <a:solidFill>
                  <a:schemeClr val="tx1"/>
                </a:solidFill>
                <a:ea typeface="Calibri Light"/>
                <a:cs typeface="Calibri Light"/>
              </a:rPr>
              <a:t>IDe</a:t>
            </a:r>
            <a:endParaRPr lang="en-US" dirty="0">
              <a:solidFill>
                <a:schemeClr val="tx1"/>
              </a:solidFill>
            </a:endParaRPr>
          </a:p>
        </p:txBody>
      </p:sp>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a:xfrm>
            <a:off x="1162384" y="2097715"/>
            <a:ext cx="11029616" cy="3522794"/>
          </a:xfrm>
        </p:spPr>
        <p:txBody>
          <a:bodyPr vert="horz" lIns="91440" tIns="45720" rIns="91440" bIns="45720" rtlCol="0" anchor="t">
            <a:noAutofit/>
          </a:bodyPr>
          <a:lstStyle/>
          <a:p>
            <a:pPr marL="0" indent="0">
              <a:buNone/>
            </a:pPr>
            <a:r>
              <a:rPr lang="en-US" sz="2400" b="1" dirty="0">
                <a:solidFill>
                  <a:schemeClr val="tx1"/>
                </a:solidFill>
                <a:ea typeface="Calibri"/>
                <a:cs typeface="Calibri"/>
              </a:rPr>
              <a:t>IDE: </a:t>
            </a:r>
            <a:r>
              <a:rPr lang="en-US" sz="2400" b="1" dirty="0">
                <a:solidFill>
                  <a:srgbClr val="00B0F0"/>
                </a:solidFill>
                <a:ea typeface="Calibri"/>
                <a:cs typeface="Calibri"/>
              </a:rPr>
              <a:t>Integrated Development Environment </a:t>
            </a:r>
            <a:r>
              <a:rPr lang="en-US" sz="2400" dirty="0">
                <a:solidFill>
                  <a:schemeClr val="tx1"/>
                </a:solidFill>
                <a:ea typeface="Calibri"/>
                <a:cs typeface="Calibri"/>
              </a:rPr>
              <a:t>(e.g., RStudio)</a:t>
            </a:r>
            <a:r>
              <a:rPr lang="en-US" sz="2400" b="1" dirty="0">
                <a:solidFill>
                  <a:schemeClr val="tx1"/>
                </a:solidFill>
                <a:ea typeface="Calibri"/>
                <a:cs typeface="Calibri"/>
              </a:rPr>
              <a:t>: </a:t>
            </a:r>
            <a:r>
              <a:rPr lang="en-US" sz="2400" dirty="0">
                <a:solidFill>
                  <a:schemeClr val="tx1"/>
                </a:solidFill>
                <a:ea typeface="Calibri"/>
                <a:cs typeface="Calibri"/>
              </a:rPr>
              <a:t>A GUI that helps make writing computer programs easier and interfaces with an </a:t>
            </a:r>
            <a:r>
              <a:rPr lang="en-US" sz="2400" b="1" dirty="0">
                <a:solidFill>
                  <a:srgbClr val="00B050"/>
                </a:solidFill>
                <a:ea typeface="Calibri"/>
                <a:cs typeface="Calibri"/>
              </a:rPr>
              <a:t>interpreter</a:t>
            </a:r>
            <a:r>
              <a:rPr lang="en-US" sz="2400" dirty="0">
                <a:solidFill>
                  <a:schemeClr val="tx1"/>
                </a:solidFill>
                <a:ea typeface="Calibri"/>
                <a:cs typeface="Calibri"/>
              </a:rPr>
              <a:t> or </a:t>
            </a:r>
            <a:r>
              <a:rPr lang="en-US" sz="2400" b="1" dirty="0">
                <a:solidFill>
                  <a:srgbClr val="00B050"/>
                </a:solidFill>
                <a:ea typeface="Calibri"/>
                <a:cs typeface="Calibri"/>
              </a:rPr>
              <a:t>compiler</a:t>
            </a:r>
          </a:p>
          <a:p>
            <a:pPr marL="0" indent="0">
              <a:buNone/>
            </a:pPr>
            <a:endParaRPr lang="en-US" sz="2400" dirty="0">
              <a:solidFill>
                <a:schemeClr val="tx1"/>
              </a:solidFill>
              <a:ea typeface="Calibri"/>
              <a:cs typeface="Calibri"/>
            </a:endParaRPr>
          </a:p>
          <a:p>
            <a:pPr marL="0" indent="0">
              <a:buNone/>
            </a:pPr>
            <a:r>
              <a:rPr lang="en-US" sz="2400" dirty="0">
                <a:solidFill>
                  <a:schemeClr val="tx1"/>
                </a:solidFill>
                <a:ea typeface="Calibri"/>
                <a:cs typeface="Calibri"/>
              </a:rPr>
              <a:t>Usually includes:</a:t>
            </a:r>
          </a:p>
          <a:p>
            <a:pPr marL="457200" indent="-457200"/>
            <a:r>
              <a:rPr lang="en-US" sz="2400" dirty="0">
                <a:solidFill>
                  <a:schemeClr val="tx1"/>
                </a:solidFill>
                <a:ea typeface="Calibri"/>
                <a:cs typeface="Calibri"/>
              </a:rPr>
              <a:t>File explorer</a:t>
            </a:r>
          </a:p>
          <a:p>
            <a:pPr marL="457200" indent="-457200"/>
            <a:r>
              <a:rPr lang="en-US" sz="2400" dirty="0">
                <a:solidFill>
                  <a:schemeClr val="tx1"/>
                </a:solidFill>
                <a:ea typeface="Calibri"/>
                <a:cs typeface="Calibri"/>
              </a:rPr>
              <a:t>Area for writing code/scripts</a:t>
            </a:r>
          </a:p>
          <a:p>
            <a:pPr marL="457200" indent="-457200"/>
            <a:r>
              <a:rPr lang="en-US" sz="2400" dirty="0">
                <a:solidFill>
                  <a:schemeClr val="tx1"/>
                </a:solidFill>
                <a:ea typeface="Calibri"/>
                <a:cs typeface="Calibri"/>
              </a:rPr>
              <a:t>Console for running interpreted languages</a:t>
            </a:r>
          </a:p>
          <a:p>
            <a:pPr marL="457200" indent="-457200"/>
            <a:r>
              <a:rPr lang="en-US" sz="2400" dirty="0">
                <a:solidFill>
                  <a:schemeClr val="tx1"/>
                </a:solidFill>
                <a:ea typeface="Calibri"/>
                <a:cs typeface="Calibri"/>
              </a:rPr>
              <a:t>General terminal window for your system</a:t>
            </a:r>
          </a:p>
        </p:txBody>
      </p:sp>
      <p:sp>
        <p:nvSpPr>
          <p:cNvPr id="4" name="Content Placeholder 2">
            <a:extLst>
              <a:ext uri="{FF2B5EF4-FFF2-40B4-BE49-F238E27FC236}">
                <a16:creationId xmlns:a16="http://schemas.microsoft.com/office/drawing/2014/main" id="{2876BCB0-77AD-F65C-6B51-25D52DAE3BBB}"/>
              </a:ext>
            </a:extLst>
          </p:cNvPr>
          <p:cNvSpPr txBox="1">
            <a:spLocks/>
          </p:cNvSpPr>
          <p:nvPr/>
        </p:nvSpPr>
        <p:spPr>
          <a:xfrm>
            <a:off x="2219243" y="816755"/>
            <a:ext cx="8008839" cy="483146"/>
          </a:xfrm>
          <a:prstGeom prst="rect">
            <a:avLst/>
          </a:prstGeom>
          <a:solidFill>
            <a:schemeClr val="accent3">
              <a:lumMod val="60000"/>
              <a:lumOff val="40000"/>
              <a:alpha val="60889"/>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b="1" dirty="0">
                <a:solidFill>
                  <a:schemeClr val="tx1"/>
                </a:solidFill>
                <a:ea typeface="Calibri"/>
                <a:cs typeface="Calibri"/>
              </a:rPr>
              <a:t>An IDE makes it easier and more convenient to write code!</a:t>
            </a:r>
            <a:endParaRPr lang="en-US" sz="2400" dirty="0">
              <a:solidFill>
                <a:schemeClr val="tx1"/>
              </a:solidFill>
              <a:ea typeface="Calibri"/>
              <a:cs typeface="Calibri"/>
            </a:endParaRPr>
          </a:p>
        </p:txBody>
      </p:sp>
      <p:sp>
        <p:nvSpPr>
          <p:cNvPr id="5" name="Content Placeholder 2">
            <a:extLst>
              <a:ext uri="{FF2B5EF4-FFF2-40B4-BE49-F238E27FC236}">
                <a16:creationId xmlns:a16="http://schemas.microsoft.com/office/drawing/2014/main" id="{BC579689-98BB-082F-927D-51B7C1F17580}"/>
              </a:ext>
            </a:extLst>
          </p:cNvPr>
          <p:cNvSpPr txBox="1">
            <a:spLocks/>
          </p:cNvSpPr>
          <p:nvPr/>
        </p:nvSpPr>
        <p:spPr>
          <a:xfrm>
            <a:off x="6530010" y="3140765"/>
            <a:ext cx="4870174" cy="924340"/>
          </a:xfrm>
          <a:prstGeom prst="rect">
            <a:avLst/>
          </a:prstGeom>
          <a:solidFill>
            <a:srgbClr val="92D050">
              <a:alpha val="60889"/>
            </a:srgb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b="1" dirty="0">
                <a:solidFill>
                  <a:schemeClr val="tx1"/>
                </a:solidFill>
                <a:ea typeface="Calibri"/>
                <a:cs typeface="Calibri"/>
              </a:rPr>
              <a:t>Convert human-readable code into machine-readable instructions  </a:t>
            </a:r>
            <a:endParaRPr lang="en-US" sz="2400" dirty="0">
              <a:solidFill>
                <a:schemeClr val="tx1"/>
              </a:solidFill>
              <a:ea typeface="Calibri"/>
              <a:cs typeface="Calibri"/>
            </a:endParaRPr>
          </a:p>
        </p:txBody>
      </p:sp>
    </p:spTree>
    <p:extLst>
      <p:ext uri="{BB962C8B-B14F-4D97-AF65-F5344CB8AC3E}">
        <p14:creationId xmlns:p14="http://schemas.microsoft.com/office/powerpoint/2010/main" val="259465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2"/>
          <a:stretch>
            <a:fillRect/>
          </a:stretch>
        </p:blipFill>
        <p:spPr>
          <a:xfrm>
            <a:off x="3653964" y="736231"/>
            <a:ext cx="8538036" cy="5571067"/>
          </a:xfrm>
          <a:prstGeom prst="rect">
            <a:avLst/>
          </a:prstGeom>
        </p:spPr>
      </p:pic>
      <p:pic>
        <p:nvPicPr>
          <p:cNvPr id="3" name="Picture 2">
            <a:extLst>
              <a:ext uri="{FF2B5EF4-FFF2-40B4-BE49-F238E27FC236}">
                <a16:creationId xmlns:a16="http://schemas.microsoft.com/office/drawing/2014/main" id="{2978538D-316D-08BF-6FCA-16BB916B7AEA}"/>
              </a:ext>
            </a:extLst>
          </p:cNvPr>
          <p:cNvPicPr>
            <a:picLocks noChangeAspect="1"/>
          </p:cNvPicPr>
          <p:nvPr/>
        </p:nvPicPr>
        <p:blipFill>
          <a:blip r:embed="rId3"/>
          <a:stretch>
            <a:fillRect/>
          </a:stretch>
        </p:blipFill>
        <p:spPr>
          <a:xfrm>
            <a:off x="359807" y="2225535"/>
            <a:ext cx="2065341" cy="2107925"/>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a:t>
            </a:r>
            <a:r>
              <a:rPr lang="en-US" dirty="0" err="1">
                <a:solidFill>
                  <a:schemeClr val="tx1"/>
                </a:solidFill>
                <a:ea typeface="Calibri Light"/>
                <a:cs typeface="Calibri Light"/>
              </a:rPr>
              <a:t>RStuDio</a:t>
            </a:r>
            <a:endParaRPr lang="en-US" dirty="0">
              <a:solidFill>
                <a:schemeClr val="tx1"/>
              </a:solidFill>
            </a:endParaRPr>
          </a:p>
        </p:txBody>
      </p:sp>
    </p:spTree>
    <p:extLst>
      <p:ext uri="{BB962C8B-B14F-4D97-AF65-F5344CB8AC3E}">
        <p14:creationId xmlns:p14="http://schemas.microsoft.com/office/powerpoint/2010/main" val="16320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39C027-5EF0-274B-BF0E-DDDD7516FB16}"/>
              </a:ext>
            </a:extLst>
          </p:cNvPr>
          <p:cNvPicPr>
            <a:picLocks noChangeAspect="1"/>
          </p:cNvPicPr>
          <p:nvPr/>
        </p:nvPicPr>
        <p:blipFill>
          <a:blip r:embed="rId2"/>
          <a:stretch>
            <a:fillRect/>
          </a:stretch>
        </p:blipFill>
        <p:spPr>
          <a:xfrm>
            <a:off x="59030" y="2323683"/>
            <a:ext cx="2347753" cy="2396160"/>
          </a:xfrm>
          <a:prstGeom prst="rect">
            <a:avLst/>
          </a:prstGeom>
        </p:spPr>
      </p:pic>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65" y="954592"/>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172365" y="3299791"/>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4"/>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a:t>
            </a:r>
            <a:r>
              <a:rPr lang="en-US" dirty="0" err="1">
                <a:solidFill>
                  <a:schemeClr val="tx1"/>
                </a:solidFill>
                <a:ea typeface="Calibri Light"/>
                <a:cs typeface="Calibri Light"/>
              </a:rPr>
              <a:t>RStuDio</a:t>
            </a:r>
            <a:endParaRPr lang="en-US" dirty="0">
              <a:solidFill>
                <a:schemeClr val="tx1"/>
              </a:solidFill>
            </a:endParaRPr>
          </a:p>
        </p:txBody>
      </p:sp>
    </p:spTree>
    <p:extLst>
      <p:ext uri="{BB962C8B-B14F-4D97-AF65-F5344CB8AC3E}">
        <p14:creationId xmlns:p14="http://schemas.microsoft.com/office/powerpoint/2010/main" val="2699466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our panes of RStudio.">
            <a:extLst>
              <a:ext uri="{FF2B5EF4-FFF2-40B4-BE49-F238E27FC236}">
                <a16:creationId xmlns:a16="http://schemas.microsoft.com/office/drawing/2014/main" id="{DE735055-E9C6-0317-3EC5-4236FCAD8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943" y="1315280"/>
            <a:ext cx="8443042" cy="5133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FAE2710-79C2-A128-5A3B-4768410F38C9}"/>
              </a:ext>
            </a:extLst>
          </p:cNvPr>
          <p:cNvPicPr>
            <a:picLocks noChangeAspect="1"/>
          </p:cNvPicPr>
          <p:nvPr/>
        </p:nvPicPr>
        <p:blipFill>
          <a:blip r:embed="rId4"/>
          <a:stretch>
            <a:fillRect/>
          </a:stretch>
        </p:blipFill>
        <p:spPr>
          <a:xfrm>
            <a:off x="59030" y="2323683"/>
            <a:ext cx="2347753" cy="2396160"/>
          </a:xfrm>
          <a:prstGeom prst="rect">
            <a:avLst/>
          </a:prstGeom>
        </p:spPr>
      </p:pic>
      <p:sp>
        <p:nvSpPr>
          <p:cNvPr id="2" name="Title 1">
            <a:extLst>
              <a:ext uri="{FF2B5EF4-FFF2-40B4-BE49-F238E27FC236}">
                <a16:creationId xmlns:a16="http://schemas.microsoft.com/office/drawing/2014/main" id="{D9A4749D-8552-4DAB-CF38-30F6240F6CB6}"/>
              </a:ext>
            </a:extLst>
          </p:cNvPr>
          <p:cNvSpPr>
            <a:spLocks noGrp="1"/>
          </p:cNvSpPr>
          <p:nvPr>
            <p:ph type="title"/>
          </p:nvPr>
        </p:nvSpPr>
        <p:spPr>
          <a:xfrm>
            <a:off x="453140" y="0"/>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Tree>
    <p:extLst>
      <p:ext uri="{BB962C8B-B14F-4D97-AF65-F5344CB8AC3E}">
        <p14:creationId xmlns:p14="http://schemas.microsoft.com/office/powerpoint/2010/main" val="795181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957ACB1-AB7C-609D-A609-7464D0CC46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3229" y="570631"/>
            <a:ext cx="8777703" cy="6539385"/>
          </a:xfrm>
          <a:prstGeom prst="rect">
            <a:avLst/>
          </a:prstGeom>
        </p:spPr>
      </p:pic>
      <p:sp>
        <p:nvSpPr>
          <p:cNvPr id="4" name="Title 1">
            <a:extLst>
              <a:ext uri="{FF2B5EF4-FFF2-40B4-BE49-F238E27FC236}">
                <a16:creationId xmlns:a16="http://schemas.microsoft.com/office/drawing/2014/main" id="{14E4E6F7-65A2-07BE-4D6D-A57E040E440C}"/>
              </a:ext>
            </a:extLst>
          </p:cNvPr>
          <p:cNvSpPr txBox="1">
            <a:spLocks/>
          </p:cNvSpPr>
          <p:nvPr/>
        </p:nvSpPr>
        <p:spPr>
          <a:xfrm>
            <a:off x="8569666" y="1314922"/>
            <a:ext cx="3176246" cy="3000139"/>
          </a:xfrm>
          <a:prstGeom prst="rect">
            <a:avLst/>
          </a:prstGeom>
        </p:spPr>
        <p:txBody>
          <a:bodyPr vert="horz" lIns="91440" tIns="45720" rIns="91440" bIns="45720" rtlCol="0" anchor="b">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84048" indent="-384048">
              <a:spcAft>
                <a:spcPts val="200"/>
              </a:spcAft>
            </a:pPr>
            <a:r>
              <a:rPr lang="en-US" sz="4800" b="1" cap="all" dirty="0">
                <a:solidFill>
                  <a:schemeClr val="bg1"/>
                </a:solidFill>
              </a:rPr>
              <a:t>Let’s open RSTUDIO</a:t>
            </a:r>
          </a:p>
        </p:txBody>
      </p:sp>
    </p:spTree>
    <p:extLst>
      <p:ext uri="{BB962C8B-B14F-4D97-AF65-F5344CB8AC3E}">
        <p14:creationId xmlns:p14="http://schemas.microsoft.com/office/powerpoint/2010/main" val="605298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ED75A-9B96-23AD-113A-04B8C9C2B6D1}"/>
            </a:ext>
          </a:extLst>
        </p:cNvPr>
        <p:cNvGrpSpPr/>
        <p:nvPr/>
      </p:nvGrpSpPr>
      <p:grpSpPr>
        <a:xfrm>
          <a:off x="0" y="0"/>
          <a:ext cx="0" cy="0"/>
          <a:chOff x="0" y="0"/>
          <a:chExt cx="0" cy="0"/>
        </a:xfrm>
      </p:grpSpPr>
      <p:pic>
        <p:nvPicPr>
          <p:cNvPr id="9" name="Picture 8" descr="A scrolled paper with red edges&#10;&#10;Description automatically generated">
            <a:extLst>
              <a:ext uri="{FF2B5EF4-FFF2-40B4-BE49-F238E27FC236}">
                <a16:creationId xmlns:a16="http://schemas.microsoft.com/office/drawing/2014/main" id="{8A9D4542-D56E-0FF9-188E-17EC2E3724B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2817" y="532096"/>
            <a:ext cx="10640930" cy="6217920"/>
          </a:xfrm>
          <a:prstGeom prst="rect">
            <a:avLst/>
          </a:prstGeom>
        </p:spPr>
      </p:pic>
      <p:sp>
        <p:nvSpPr>
          <p:cNvPr id="12" name="TextBox 11">
            <a:extLst>
              <a:ext uri="{FF2B5EF4-FFF2-40B4-BE49-F238E27FC236}">
                <a16:creationId xmlns:a16="http://schemas.microsoft.com/office/drawing/2014/main" id="{484D3A2B-64AD-FF9A-2802-EF86BADC3493}"/>
              </a:ext>
            </a:extLst>
          </p:cNvPr>
          <p:cNvSpPr txBox="1"/>
          <p:nvPr/>
        </p:nvSpPr>
        <p:spPr>
          <a:xfrm>
            <a:off x="2202780" y="1944924"/>
            <a:ext cx="7388393" cy="523220"/>
          </a:xfrm>
          <a:prstGeom prst="rect">
            <a:avLst/>
          </a:prstGeom>
          <a:noFill/>
        </p:spPr>
        <p:txBody>
          <a:bodyPr wrap="square">
            <a:spAutoFit/>
          </a:bodyPr>
          <a:lstStyle/>
          <a:p>
            <a:r>
              <a:rPr lang="en-US" sz="2800" b="1" dirty="0">
                <a:solidFill>
                  <a:schemeClr val="tx1"/>
                </a:solidFill>
                <a:latin typeface="Papyrus" panose="020B0602040200020303" pitchFamily="34" charset="77"/>
              </a:rPr>
              <a:t>Your Quest: Should you choose to accept!</a:t>
            </a:r>
            <a:endParaRPr lang="en-US" sz="2800" b="1" dirty="0">
              <a:latin typeface="Papyrus" panose="020B0602040200020303" pitchFamily="34" charset="77"/>
            </a:endParaRPr>
          </a:p>
        </p:txBody>
      </p:sp>
      <p:sp>
        <p:nvSpPr>
          <p:cNvPr id="15" name="TextBox 14">
            <a:extLst>
              <a:ext uri="{FF2B5EF4-FFF2-40B4-BE49-F238E27FC236}">
                <a16:creationId xmlns:a16="http://schemas.microsoft.com/office/drawing/2014/main" id="{FBCF199A-1A1F-53E5-CA6E-44C896BF85FC}"/>
              </a:ext>
            </a:extLst>
          </p:cNvPr>
          <p:cNvSpPr txBox="1"/>
          <p:nvPr/>
        </p:nvSpPr>
        <p:spPr>
          <a:xfrm>
            <a:off x="1370604" y="2471484"/>
            <a:ext cx="1335506" cy="461665"/>
          </a:xfrm>
          <a:prstGeom prst="rect">
            <a:avLst/>
          </a:prstGeom>
          <a:noFill/>
        </p:spPr>
        <p:txBody>
          <a:bodyPr wrap="square" rtlCol="0">
            <a:spAutoFit/>
          </a:bodyPr>
          <a:lstStyle/>
          <a:p>
            <a:r>
              <a:rPr lang="en-US" sz="2400" b="1" u="sng" dirty="0">
                <a:latin typeface="Papyrus" panose="020B0602040200020303" pitchFamily="34" charset="77"/>
              </a:rPr>
              <a:t>Quest 1.</a:t>
            </a:r>
          </a:p>
        </p:txBody>
      </p:sp>
      <p:sp>
        <p:nvSpPr>
          <p:cNvPr id="17" name="TextBox 16">
            <a:extLst>
              <a:ext uri="{FF2B5EF4-FFF2-40B4-BE49-F238E27FC236}">
                <a16:creationId xmlns:a16="http://schemas.microsoft.com/office/drawing/2014/main" id="{DAA439EF-BB69-70DA-5063-CE2B1A57B07C}"/>
              </a:ext>
            </a:extLst>
          </p:cNvPr>
          <p:cNvSpPr txBox="1"/>
          <p:nvPr/>
        </p:nvSpPr>
        <p:spPr>
          <a:xfrm>
            <a:off x="2793326" y="2443483"/>
            <a:ext cx="8028070" cy="1107996"/>
          </a:xfrm>
          <a:prstGeom prst="rect">
            <a:avLst/>
          </a:prstGeom>
          <a:noFill/>
        </p:spPr>
        <p:txBody>
          <a:bodyPr wrap="square" rtlCol="0">
            <a:spAutoFit/>
          </a:bodyPr>
          <a:lstStyle/>
          <a:p>
            <a:pPr marL="0" indent="0">
              <a:buNone/>
            </a:pPr>
            <a:r>
              <a:rPr lang="en-US" sz="2400" dirty="0"/>
              <a:t>Type some math equations in the console and get answers</a:t>
            </a:r>
          </a:p>
          <a:p>
            <a:pPr marL="457200" lvl="1" indent="0">
              <a:buNone/>
            </a:pPr>
            <a:r>
              <a:rPr lang="en-US" sz="2400" dirty="0"/>
              <a:t>&gt; </a:t>
            </a:r>
            <a:r>
              <a:rPr lang="en-US" sz="2400" i="1" dirty="0"/>
              <a:t>Press enter at the end of a line to run the command</a:t>
            </a:r>
          </a:p>
          <a:p>
            <a:endParaRPr lang="en-US" dirty="0"/>
          </a:p>
        </p:txBody>
      </p:sp>
      <p:sp>
        <p:nvSpPr>
          <p:cNvPr id="19" name="TextBox 18">
            <a:extLst>
              <a:ext uri="{FF2B5EF4-FFF2-40B4-BE49-F238E27FC236}">
                <a16:creationId xmlns:a16="http://schemas.microsoft.com/office/drawing/2014/main" id="{62464B42-CF4E-4863-7644-74F9E95C1B9F}"/>
              </a:ext>
            </a:extLst>
          </p:cNvPr>
          <p:cNvSpPr txBox="1"/>
          <p:nvPr/>
        </p:nvSpPr>
        <p:spPr>
          <a:xfrm>
            <a:off x="1370604" y="3641056"/>
            <a:ext cx="1423738" cy="461665"/>
          </a:xfrm>
          <a:prstGeom prst="rect">
            <a:avLst/>
          </a:prstGeom>
          <a:noFill/>
        </p:spPr>
        <p:txBody>
          <a:bodyPr wrap="square" rtlCol="0">
            <a:spAutoFit/>
          </a:bodyPr>
          <a:lstStyle/>
          <a:p>
            <a:r>
              <a:rPr lang="en-US" sz="2400" b="1" u="sng" dirty="0">
                <a:latin typeface="Papyrus" panose="020B0602040200020303" pitchFamily="34" charset="77"/>
              </a:rPr>
              <a:t>Quest 2.</a:t>
            </a:r>
          </a:p>
        </p:txBody>
      </p:sp>
      <p:sp>
        <p:nvSpPr>
          <p:cNvPr id="21" name="TextBox 20">
            <a:extLst>
              <a:ext uri="{FF2B5EF4-FFF2-40B4-BE49-F238E27FC236}">
                <a16:creationId xmlns:a16="http://schemas.microsoft.com/office/drawing/2014/main" id="{3F43E170-76B8-68BC-DFFC-C84D853B3592}"/>
              </a:ext>
            </a:extLst>
          </p:cNvPr>
          <p:cNvSpPr txBox="1"/>
          <p:nvPr/>
        </p:nvSpPr>
        <p:spPr>
          <a:xfrm>
            <a:off x="2966545" y="3555456"/>
            <a:ext cx="7170819" cy="1938992"/>
          </a:xfrm>
          <a:prstGeom prst="rect">
            <a:avLst/>
          </a:prstGeom>
          <a:noFill/>
        </p:spPr>
        <p:txBody>
          <a:bodyPr wrap="square" rtlCol="0">
            <a:spAutoFit/>
          </a:bodyPr>
          <a:lstStyle/>
          <a:p>
            <a:pPr marL="0" indent="0">
              <a:buNone/>
            </a:pPr>
            <a:r>
              <a:rPr lang="en-US" sz="2400" dirty="0">
                <a:solidFill>
                  <a:schemeClr val="tx1"/>
                </a:solidFill>
              </a:rPr>
              <a:t>Open the file </a:t>
            </a:r>
            <a:r>
              <a:rPr lang="en-US" sz="2400" dirty="0">
                <a:solidFill>
                  <a:schemeClr val="tx1"/>
                </a:solidFill>
                <a:highlight>
                  <a:srgbClr val="FFFF00"/>
                </a:highlight>
                <a:cs typeface="Courier New" panose="02070309020205020404" pitchFamily="49" charset="0"/>
              </a:rPr>
              <a:t>script1.R</a:t>
            </a:r>
            <a:r>
              <a:rPr lang="en-US" sz="2400" dirty="0">
                <a:solidFill>
                  <a:schemeClr val="tx1"/>
                </a:solidFill>
              </a:rPr>
              <a:t> in </a:t>
            </a:r>
            <a:r>
              <a:rPr lang="en-US" sz="2400" dirty="0" err="1">
                <a:solidFill>
                  <a:schemeClr val="tx1"/>
                </a:solidFill>
              </a:rPr>
              <a:t>Rstudio</a:t>
            </a:r>
            <a:r>
              <a:rPr lang="en-US" sz="2400" dirty="0">
                <a:solidFill>
                  <a:schemeClr val="tx1"/>
                </a:solidFill>
              </a:rPr>
              <a:t>.</a:t>
            </a:r>
          </a:p>
          <a:p>
            <a:pPr marL="0" indent="0">
              <a:buNone/>
            </a:pPr>
            <a:r>
              <a:rPr lang="en-US" sz="2400" dirty="0"/>
              <a:t>You may do so by following either path:</a:t>
            </a:r>
            <a:endParaRPr lang="en-US" sz="2400" dirty="0">
              <a:solidFill>
                <a:schemeClr val="tx1"/>
              </a:solidFill>
            </a:endParaRPr>
          </a:p>
          <a:p>
            <a:pPr marL="0" indent="0">
              <a:buNone/>
            </a:pPr>
            <a:r>
              <a:rPr lang="en-US" sz="2400" dirty="0">
                <a:solidFill>
                  <a:schemeClr val="tx1"/>
                </a:solidFill>
              </a:rPr>
              <a:t>	(1) File menu &gt; Open File…</a:t>
            </a:r>
          </a:p>
          <a:p>
            <a:pPr marL="0" indent="0">
              <a:buNone/>
            </a:pPr>
            <a:r>
              <a:rPr lang="en-US" sz="2400" dirty="0"/>
              <a:t>	(2) Go to the File Panel in </a:t>
            </a:r>
            <a:r>
              <a:rPr lang="en-US" sz="2400" dirty="0" err="1"/>
              <a:t>Rstudio</a:t>
            </a:r>
            <a:r>
              <a:rPr lang="en-US" sz="2400" dirty="0"/>
              <a:t>, click on the File tab and then </a:t>
            </a:r>
            <a:r>
              <a:rPr lang="en-US" sz="2400" dirty="0">
                <a:solidFill>
                  <a:schemeClr val="tx1"/>
                </a:solidFill>
              </a:rPr>
              <a:t>click on the file to open it</a:t>
            </a:r>
          </a:p>
        </p:txBody>
      </p:sp>
    </p:spTree>
    <p:extLst>
      <p:ext uri="{BB962C8B-B14F-4D97-AF65-F5344CB8AC3E}">
        <p14:creationId xmlns:p14="http://schemas.microsoft.com/office/powerpoint/2010/main" val="1831343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91E7-95D6-B245-15B1-DF89F23FAA08}"/>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rPr>
              <a:t>What to expect this week </a:t>
            </a:r>
          </a:p>
        </p:txBody>
      </p:sp>
      <p:graphicFrame>
        <p:nvGraphicFramePr>
          <p:cNvPr id="5" name="Content Placeholder 2">
            <a:extLst>
              <a:ext uri="{FF2B5EF4-FFF2-40B4-BE49-F238E27FC236}">
                <a16:creationId xmlns:a16="http://schemas.microsoft.com/office/drawing/2014/main" id="{BD3C49B9-8C7A-DC66-24ED-1837DB631718}"/>
              </a:ext>
            </a:extLst>
          </p:cNvPr>
          <p:cNvGraphicFramePr>
            <a:graphicFrameLocks noGrp="1"/>
          </p:cNvGraphicFramePr>
          <p:nvPr>
            <p:ph idx="1"/>
            <p:extLst>
              <p:ext uri="{D42A27DB-BD31-4B8C-83A1-F6EECF244321}">
                <p14:modId xmlns:p14="http://schemas.microsoft.com/office/powerpoint/2010/main" val="3439825494"/>
              </p:ext>
            </p:extLst>
          </p:nvPr>
        </p:nvGraphicFramePr>
        <p:xfrm>
          <a:off x="581025" y="2181225"/>
          <a:ext cx="11029950" cy="2960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2BA0BD9-CFCB-0927-3EB5-BB2535380274}"/>
              </a:ext>
            </a:extLst>
          </p:cNvPr>
          <p:cNvSpPr txBox="1"/>
          <p:nvPr/>
        </p:nvSpPr>
        <p:spPr>
          <a:xfrm>
            <a:off x="1518385" y="5501436"/>
            <a:ext cx="10195559" cy="954107"/>
          </a:xfrm>
          <a:prstGeom prst="rect">
            <a:avLst/>
          </a:prstGeom>
          <a:noFill/>
        </p:spPr>
        <p:txBody>
          <a:bodyPr wrap="square">
            <a:spAutoFit/>
          </a:bodyPr>
          <a:lstStyle/>
          <a:p>
            <a:pPr marL="0" indent="0">
              <a:buNone/>
            </a:pPr>
            <a:r>
              <a:rPr lang="en-US" sz="2800" dirty="0"/>
              <a:t>Come talk to us during breaks or before and after sessions! </a:t>
            </a:r>
          </a:p>
          <a:p>
            <a:pPr marL="0" indent="0">
              <a:buNone/>
            </a:pPr>
            <a:r>
              <a:rPr lang="en-US" sz="2800" dirty="0"/>
              <a:t>We love chatting and are here to help you with your research 🙂</a:t>
            </a:r>
          </a:p>
        </p:txBody>
      </p:sp>
    </p:spTree>
    <p:extLst>
      <p:ext uri="{BB962C8B-B14F-4D97-AF65-F5344CB8AC3E}">
        <p14:creationId xmlns:p14="http://schemas.microsoft.com/office/powerpoint/2010/main" val="1710814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t sitting at a desk with a computer and books&#10;&#10;Description automatically generated">
            <a:extLst>
              <a:ext uri="{FF2B5EF4-FFF2-40B4-BE49-F238E27FC236}">
                <a16:creationId xmlns:a16="http://schemas.microsoft.com/office/drawing/2014/main" id="{B5364A54-409D-3A5E-90B0-100A0FFD69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276" y="1263012"/>
            <a:ext cx="4331976" cy="4331976"/>
          </a:xfrm>
          <a:prstGeom prst="rect">
            <a:avLst/>
          </a:prstGeom>
        </p:spPr>
      </p:pic>
      <p:sp>
        <p:nvSpPr>
          <p:cNvPr id="2" name="Title 1">
            <a:extLst>
              <a:ext uri="{FF2B5EF4-FFF2-40B4-BE49-F238E27FC236}">
                <a16:creationId xmlns:a16="http://schemas.microsoft.com/office/drawing/2014/main" id="{9C928F50-6810-BD1D-2C8B-51DA53B5B7AD}"/>
              </a:ext>
            </a:extLst>
          </p:cNvPr>
          <p:cNvSpPr>
            <a:spLocks noGrp="1"/>
          </p:cNvSpPr>
          <p:nvPr>
            <p:ph type="title"/>
          </p:nvPr>
        </p:nvSpPr>
        <p:spPr>
          <a:xfrm>
            <a:off x="6090260" y="1189607"/>
            <a:ext cx="5607908" cy="2366805"/>
          </a:xfrm>
        </p:spPr>
        <p:txBody>
          <a:bodyPr vert="horz" lIns="91440" tIns="45720" rIns="91440" bIns="45720" rtlCol="0" anchor="b">
            <a:normAutofit fontScale="90000"/>
          </a:bodyPr>
          <a:lstStyle/>
          <a:p>
            <a:pPr algn="l"/>
            <a:r>
              <a:rPr lang="en-US" sz="3200" dirty="0"/>
              <a:t>Everything that is an R command still has to run through the R interpreter (in the R console in RStudio)</a:t>
            </a:r>
          </a:p>
        </p:txBody>
      </p:sp>
      <p:sp>
        <p:nvSpPr>
          <p:cNvPr id="3" name="TextBox 2">
            <a:extLst>
              <a:ext uri="{FF2B5EF4-FFF2-40B4-BE49-F238E27FC236}">
                <a16:creationId xmlns:a16="http://schemas.microsoft.com/office/drawing/2014/main" id="{A154F918-DAC1-2023-0E2F-9574EC95F966}"/>
              </a:ext>
            </a:extLst>
          </p:cNvPr>
          <p:cNvSpPr txBox="1"/>
          <p:nvPr/>
        </p:nvSpPr>
        <p:spPr>
          <a:xfrm>
            <a:off x="5977393" y="3854370"/>
            <a:ext cx="5833641" cy="461665"/>
          </a:xfrm>
          <a:prstGeom prst="rect">
            <a:avLst/>
          </a:prstGeom>
          <a:noFill/>
        </p:spPr>
        <p:txBody>
          <a:bodyPr wrap="square" rtlCol="0">
            <a:spAutoFit/>
          </a:bodyPr>
          <a:lstStyle/>
          <a:p>
            <a:r>
              <a:rPr lang="en-US" sz="2400" dirty="0">
                <a:solidFill>
                  <a:srgbClr val="00B0F0"/>
                </a:solidFill>
              </a:rPr>
              <a:t>Some buttons and menus write code for us!</a:t>
            </a:r>
          </a:p>
        </p:txBody>
      </p:sp>
    </p:spTree>
    <p:extLst>
      <p:ext uri="{BB962C8B-B14F-4D97-AF65-F5344CB8AC3E}">
        <p14:creationId xmlns:p14="http://schemas.microsoft.com/office/powerpoint/2010/main" val="917541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C0929D8-7854-6DE7-EEA3-9527A5F00837}"/>
              </a:ext>
            </a:extLst>
          </p:cNvPr>
          <p:cNvSpPr txBox="1">
            <a:spLocks/>
          </p:cNvSpPr>
          <p:nvPr/>
        </p:nvSpPr>
        <p:spPr>
          <a:xfrm>
            <a:off x="3403284" y="1578181"/>
            <a:ext cx="7950517" cy="4351338"/>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rPr>
              <a:t>We can keep a full record of everything we do!</a:t>
            </a:r>
          </a:p>
          <a:p>
            <a:pPr marL="0" indent="0">
              <a:buFont typeface="Wingdings 2" panose="05020102010507070707" pitchFamily="18" charset="2"/>
              <a:buNone/>
            </a:pPr>
            <a:endParaRPr lang="en-US" sz="2400" dirty="0">
              <a:solidFill>
                <a:schemeClr val="tx1"/>
              </a:solidFill>
            </a:endParaRPr>
          </a:p>
          <a:p>
            <a:pPr marL="0" indent="0">
              <a:buFont typeface="Wingdings 2" panose="05020102010507070707" pitchFamily="18" charset="2"/>
              <a:buNone/>
            </a:pPr>
            <a:r>
              <a:rPr lang="en-US" sz="2400" dirty="0">
                <a:solidFill>
                  <a:schemeClr val="tx1"/>
                </a:solidFill>
              </a:rPr>
              <a:t>Don’t have to write down instructions like: </a:t>
            </a:r>
          </a:p>
          <a:p>
            <a:pPr marL="0" indent="0">
              <a:buFont typeface="Wingdings 2" panose="05020102010507070707" pitchFamily="18" charset="2"/>
              <a:buNone/>
            </a:pPr>
            <a:r>
              <a:rPr lang="en-US" sz="2400" i="1" dirty="0">
                <a:solidFill>
                  <a:schemeClr val="tx1"/>
                </a:solidFill>
              </a:rPr>
              <a:t>open this menu, pick this option, check the third button, etc.</a:t>
            </a:r>
          </a:p>
          <a:p>
            <a:pPr marL="0" indent="0">
              <a:buFont typeface="Wingdings 2" panose="05020102010507070707" pitchFamily="18" charset="2"/>
              <a:buNone/>
            </a:pPr>
            <a:r>
              <a:rPr lang="en-US" sz="2400" dirty="0">
                <a:solidFill>
                  <a:schemeClr val="tx1"/>
                </a:solidFill>
              </a:rPr>
              <a:t>where the steps might vary with software version, operating system, etc..</a:t>
            </a:r>
          </a:p>
          <a:p>
            <a:pPr marL="0" indent="0">
              <a:buFont typeface="Wingdings 2" panose="05020102010507070707" pitchFamily="18" charset="2"/>
              <a:buNone/>
            </a:pPr>
            <a:endParaRPr lang="en-US" sz="2400" dirty="0">
              <a:solidFill>
                <a:schemeClr val="tx1"/>
              </a:solidFill>
            </a:endParaRPr>
          </a:p>
          <a:p>
            <a:pPr marL="0" indent="0">
              <a:buFont typeface="Wingdings 2" panose="05020102010507070707" pitchFamily="18" charset="2"/>
              <a:buNone/>
            </a:pPr>
            <a:r>
              <a:rPr lang="en-US" sz="2400" dirty="0">
                <a:solidFill>
                  <a:schemeClr val="tx1"/>
                </a:solidFill>
              </a:rPr>
              <a:t>		</a:t>
            </a:r>
          </a:p>
        </p:txBody>
      </p:sp>
      <p:sp>
        <p:nvSpPr>
          <p:cNvPr id="3" name="Title 1">
            <a:extLst>
              <a:ext uri="{FF2B5EF4-FFF2-40B4-BE49-F238E27FC236}">
                <a16:creationId xmlns:a16="http://schemas.microsoft.com/office/drawing/2014/main" id="{20DE4115-746A-A26F-47C5-972CD52C4554}"/>
              </a:ext>
            </a:extLst>
          </p:cNvPr>
          <p:cNvSpPr>
            <a:spLocks noGrp="1"/>
          </p:cNvSpPr>
          <p:nvPr>
            <p:ph type="title"/>
          </p:nvPr>
        </p:nvSpPr>
        <p:spPr>
          <a:xfrm>
            <a:off x="3519978" y="758850"/>
            <a:ext cx="2832624" cy="819331"/>
          </a:xfrm>
        </p:spPr>
        <p:txBody>
          <a:bodyPr>
            <a:normAutofit/>
          </a:bodyPr>
          <a:lstStyle/>
          <a:p>
            <a:r>
              <a:rPr lang="en-US" sz="4400" dirty="0">
                <a:solidFill>
                  <a:schemeClr val="tx1"/>
                </a:solidFill>
                <a:ea typeface="Calibri Light"/>
                <a:cs typeface="Calibri Light"/>
              </a:rPr>
              <a:t>YAY!</a:t>
            </a:r>
            <a:endParaRPr lang="en-US" sz="4400" dirty="0">
              <a:solidFill>
                <a:schemeClr val="tx1"/>
              </a:solidFill>
            </a:endParaRPr>
          </a:p>
        </p:txBody>
      </p:sp>
      <p:pic>
        <p:nvPicPr>
          <p:cNvPr id="4" name="Picture 3" descr="Cartoon of a child&#10;&#10;Description automatically generated">
            <a:extLst>
              <a:ext uri="{FF2B5EF4-FFF2-40B4-BE49-F238E27FC236}">
                <a16:creationId xmlns:a16="http://schemas.microsoft.com/office/drawing/2014/main" id="{BFF82C08-6544-9D45-BEE0-BD7E66432E4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8199" y="1050740"/>
            <a:ext cx="2346115" cy="2483191"/>
          </a:xfrm>
          <a:prstGeom prst="rect">
            <a:avLst/>
          </a:prstGeom>
        </p:spPr>
      </p:pic>
    </p:spTree>
    <p:extLst>
      <p:ext uri="{BB962C8B-B14F-4D97-AF65-F5344CB8AC3E}">
        <p14:creationId xmlns:p14="http://schemas.microsoft.com/office/powerpoint/2010/main" val="2478773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C0929D8-7854-6DE7-EEA3-9527A5F00837}"/>
              </a:ext>
            </a:extLst>
          </p:cNvPr>
          <p:cNvSpPr txBox="1">
            <a:spLocks/>
          </p:cNvSpPr>
          <p:nvPr/>
        </p:nvSpPr>
        <p:spPr>
          <a:xfrm>
            <a:off x="3403284" y="1578181"/>
            <a:ext cx="7950517" cy="4351338"/>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300" dirty="0">
                <a:solidFill>
                  <a:schemeClr val="tx1"/>
                </a:solidFill>
              </a:rPr>
              <a:t>We can keep a full record of everything we do!</a:t>
            </a:r>
          </a:p>
          <a:p>
            <a:pPr marL="0" indent="0">
              <a:buFont typeface="Wingdings 2" panose="05020102010507070707" pitchFamily="18" charset="2"/>
              <a:buNone/>
            </a:pPr>
            <a:endParaRPr lang="en-US" sz="2300" dirty="0">
              <a:solidFill>
                <a:schemeClr val="tx1"/>
              </a:solidFill>
            </a:endParaRPr>
          </a:p>
          <a:p>
            <a:pPr marL="0" indent="0">
              <a:buFont typeface="Wingdings 2" panose="05020102010507070707" pitchFamily="18" charset="2"/>
              <a:buNone/>
            </a:pPr>
            <a:r>
              <a:rPr lang="en-US" sz="2300" dirty="0">
                <a:solidFill>
                  <a:schemeClr val="tx1"/>
                </a:solidFill>
              </a:rPr>
              <a:t>Don’t have to write down instructions like: </a:t>
            </a:r>
          </a:p>
          <a:p>
            <a:pPr marL="0" indent="0">
              <a:buFont typeface="Wingdings 2" panose="05020102010507070707" pitchFamily="18" charset="2"/>
              <a:buNone/>
            </a:pPr>
            <a:r>
              <a:rPr lang="en-US" sz="2300" i="1" dirty="0">
                <a:solidFill>
                  <a:schemeClr val="tx1"/>
                </a:solidFill>
              </a:rPr>
              <a:t>open this menu, pick this option, check the third button, etc.</a:t>
            </a:r>
          </a:p>
          <a:p>
            <a:pPr marL="0" indent="0">
              <a:buFont typeface="Wingdings 2" panose="05020102010507070707" pitchFamily="18" charset="2"/>
              <a:buNone/>
            </a:pPr>
            <a:r>
              <a:rPr lang="en-US" sz="2300" dirty="0">
                <a:solidFill>
                  <a:schemeClr val="tx1"/>
                </a:solidFill>
              </a:rPr>
              <a:t>where the steps might vary with software version, operating system, etc..</a:t>
            </a:r>
          </a:p>
          <a:p>
            <a:pPr marL="0" indent="0">
              <a:buFont typeface="Wingdings 2" panose="05020102010507070707" pitchFamily="18" charset="2"/>
              <a:buNone/>
            </a:pPr>
            <a:endParaRPr lang="en-US" sz="2300" dirty="0">
              <a:solidFill>
                <a:schemeClr val="tx1"/>
              </a:solidFill>
            </a:endParaRPr>
          </a:p>
          <a:p>
            <a:pPr marL="0" indent="0">
              <a:buFont typeface="Wingdings 2" panose="05020102010507070707" pitchFamily="18" charset="2"/>
              <a:buNone/>
            </a:pPr>
            <a:r>
              <a:rPr lang="en-US" sz="2300" dirty="0">
                <a:solidFill>
                  <a:srgbClr val="F02446"/>
                </a:solidFill>
              </a:rPr>
              <a:t>	Means we </a:t>
            </a:r>
            <a:r>
              <a:rPr lang="en-US" sz="2300" i="1" dirty="0">
                <a:solidFill>
                  <a:srgbClr val="F02446"/>
                </a:solidFill>
              </a:rPr>
              <a:t>can</a:t>
            </a:r>
            <a:r>
              <a:rPr lang="en-US" sz="2300" dirty="0">
                <a:solidFill>
                  <a:srgbClr val="F02446"/>
                </a:solidFill>
              </a:rPr>
              <a:t> do reproducible science and research</a:t>
            </a:r>
          </a:p>
          <a:p>
            <a:pPr marL="457200" lvl="1" indent="0">
              <a:buFont typeface="Wingdings 2" panose="05020102010507070707" pitchFamily="18" charset="2"/>
              <a:buNone/>
            </a:pPr>
            <a:r>
              <a:rPr lang="en-US" sz="2300" dirty="0">
                <a:solidFill>
                  <a:srgbClr val="F02446"/>
                </a:solidFill>
              </a:rPr>
              <a:t>		      Does not mean that this happens automatically!</a:t>
            </a:r>
          </a:p>
          <a:p>
            <a:pPr marL="0" indent="0">
              <a:buFont typeface="Wingdings 2" panose="05020102010507070707" pitchFamily="18" charset="2"/>
              <a:buNone/>
            </a:pPr>
            <a:endParaRPr lang="en-US" dirty="0">
              <a:solidFill>
                <a:schemeClr val="tx1"/>
              </a:solidFill>
            </a:endParaRPr>
          </a:p>
          <a:p>
            <a:pPr marL="0" indent="0">
              <a:buFont typeface="Wingdings 2" panose="05020102010507070707" pitchFamily="18" charset="2"/>
              <a:buNone/>
            </a:pPr>
            <a:endParaRPr lang="en-US" dirty="0">
              <a:solidFill>
                <a:schemeClr val="tx1"/>
              </a:solidFill>
            </a:endParaRPr>
          </a:p>
          <a:p>
            <a:pPr marL="0" indent="0">
              <a:buFont typeface="Wingdings 2" panose="05020102010507070707" pitchFamily="18" charset="2"/>
              <a:buNone/>
            </a:pPr>
            <a:r>
              <a:rPr lang="en-US" dirty="0">
                <a:solidFill>
                  <a:schemeClr val="tx1"/>
                </a:solidFill>
              </a:rPr>
              <a:t>		</a:t>
            </a:r>
          </a:p>
        </p:txBody>
      </p:sp>
      <p:sp>
        <p:nvSpPr>
          <p:cNvPr id="3" name="Title 1">
            <a:extLst>
              <a:ext uri="{FF2B5EF4-FFF2-40B4-BE49-F238E27FC236}">
                <a16:creationId xmlns:a16="http://schemas.microsoft.com/office/drawing/2014/main" id="{20DE4115-746A-A26F-47C5-972CD52C4554}"/>
              </a:ext>
            </a:extLst>
          </p:cNvPr>
          <p:cNvSpPr>
            <a:spLocks noGrp="1"/>
          </p:cNvSpPr>
          <p:nvPr>
            <p:ph type="title"/>
          </p:nvPr>
        </p:nvSpPr>
        <p:spPr>
          <a:xfrm>
            <a:off x="3519978" y="758850"/>
            <a:ext cx="2832624" cy="819331"/>
          </a:xfrm>
        </p:spPr>
        <p:txBody>
          <a:bodyPr>
            <a:normAutofit/>
          </a:bodyPr>
          <a:lstStyle/>
          <a:p>
            <a:r>
              <a:rPr lang="en-US" sz="4400" dirty="0">
                <a:solidFill>
                  <a:schemeClr val="tx1"/>
                </a:solidFill>
                <a:ea typeface="Calibri Light"/>
                <a:cs typeface="Calibri Light"/>
              </a:rPr>
              <a:t>YAY!</a:t>
            </a:r>
            <a:endParaRPr lang="en-US" sz="4400" dirty="0">
              <a:solidFill>
                <a:schemeClr val="tx1"/>
              </a:solidFill>
            </a:endParaRPr>
          </a:p>
        </p:txBody>
      </p:sp>
      <p:pic>
        <p:nvPicPr>
          <p:cNvPr id="5" name="Picture 4" descr="Cartoon character with orange hair and blue eyes&#10;&#10;Description automatically generated">
            <a:extLst>
              <a:ext uri="{FF2B5EF4-FFF2-40B4-BE49-F238E27FC236}">
                <a16:creationId xmlns:a16="http://schemas.microsoft.com/office/drawing/2014/main" id="{11D8731A-210E-A722-D54D-D8CBFD7464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6947" y="3753850"/>
            <a:ext cx="3378046" cy="2693053"/>
          </a:xfrm>
          <a:prstGeom prst="rect">
            <a:avLst/>
          </a:prstGeom>
        </p:spPr>
      </p:pic>
      <p:pic>
        <p:nvPicPr>
          <p:cNvPr id="6" name="Graphic 5" descr="Warning with solid fill">
            <a:extLst>
              <a:ext uri="{FF2B5EF4-FFF2-40B4-BE49-F238E27FC236}">
                <a16:creationId xmlns:a16="http://schemas.microsoft.com/office/drawing/2014/main" id="{F0D368F1-E8E9-56AF-7B66-13F4AF54B1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8426" y="5409619"/>
            <a:ext cx="415728" cy="415728"/>
          </a:xfrm>
          <a:prstGeom prst="rect">
            <a:avLst/>
          </a:prstGeom>
        </p:spPr>
      </p:pic>
    </p:spTree>
    <p:extLst>
      <p:ext uri="{BB962C8B-B14F-4D97-AF65-F5344CB8AC3E}">
        <p14:creationId xmlns:p14="http://schemas.microsoft.com/office/powerpoint/2010/main" val="2717419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30BE90-3609-05AF-E990-AF4DEB74FE2A}"/>
              </a:ext>
            </a:extLst>
          </p:cNvPr>
          <p:cNvSpPr txBox="1"/>
          <p:nvPr/>
        </p:nvSpPr>
        <p:spPr>
          <a:xfrm>
            <a:off x="1371600" y="685800"/>
            <a:ext cx="9601200"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dirty="0">
                <a:solidFill>
                  <a:schemeClr val="tx2"/>
                </a:solidFill>
                <a:latin typeface="+mj-lt"/>
                <a:ea typeface="+mj-ea"/>
                <a:cs typeface="+mj-cs"/>
              </a:rPr>
              <a:t>Quiz Time!</a:t>
            </a:r>
          </a:p>
          <a:p>
            <a:pPr defTabSz="914400">
              <a:lnSpc>
                <a:spcPct val="89000"/>
              </a:lnSpc>
              <a:spcBef>
                <a:spcPct val="0"/>
              </a:spcBef>
              <a:spcAft>
                <a:spcPts val="600"/>
              </a:spcAft>
            </a:pPr>
            <a:r>
              <a:rPr lang="en-US" sz="4400" dirty="0">
                <a:solidFill>
                  <a:schemeClr val="tx2"/>
                </a:solidFill>
                <a:latin typeface="+mj-lt"/>
                <a:ea typeface="+mj-ea"/>
                <a:cs typeface="+mj-cs"/>
              </a:rPr>
              <a:t>Which of these are true?</a:t>
            </a:r>
          </a:p>
        </p:txBody>
      </p:sp>
      <p:graphicFrame>
        <p:nvGraphicFramePr>
          <p:cNvPr id="6" name="Content Placeholder 2">
            <a:extLst>
              <a:ext uri="{FF2B5EF4-FFF2-40B4-BE49-F238E27FC236}">
                <a16:creationId xmlns:a16="http://schemas.microsoft.com/office/drawing/2014/main" id="{48B4B89E-5482-EF34-D7A2-BE7FFC196578}"/>
              </a:ext>
            </a:extLst>
          </p:cNvPr>
          <p:cNvGraphicFramePr>
            <a:graphicFrameLocks noGrp="1"/>
          </p:cNvGraphicFramePr>
          <p:nvPr>
            <p:ph idx="1"/>
            <p:extLst>
              <p:ext uri="{D42A27DB-BD31-4B8C-83A1-F6EECF244321}">
                <p14:modId xmlns:p14="http://schemas.microsoft.com/office/powerpoint/2010/main" val="2643151048"/>
              </p:ext>
            </p:extLst>
          </p:nvPr>
        </p:nvGraphicFramePr>
        <p:xfrm>
          <a:off x="1371599" y="2285999"/>
          <a:ext cx="9994739" cy="423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6497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430039207"/>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2614860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Data types &amp;</a:t>
            </a:r>
            <a:br>
              <a:rPr lang="en-US" sz="4800" dirty="0"/>
            </a:br>
            <a:r>
              <a:rPr lang="en-US" sz="4800" dirty="0"/>
              <a:t>Boolean operators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Strings, </a:t>
            </a:r>
            <a:r>
              <a:rPr lang="en-US" sz="2000" dirty="0" err="1"/>
              <a:t>numerics</a:t>
            </a:r>
            <a:endParaRPr lang="en-US" sz="2000" dirty="0"/>
          </a:p>
          <a:p>
            <a:pPr algn="r"/>
            <a:r>
              <a:rPr lang="en-US" sz="2000" dirty="0"/>
              <a:t> true false</a:t>
            </a:r>
          </a:p>
          <a:p>
            <a:pPr algn="r"/>
            <a:r>
              <a:rPr lang="en-US" sz="2000" dirty="0"/>
              <a:t> conditional expressions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Content Placeholder 2">
            <a:extLst>
              <a:ext uri="{FF2B5EF4-FFF2-40B4-BE49-F238E27FC236}">
                <a16:creationId xmlns:a16="http://schemas.microsoft.com/office/drawing/2014/main" id="{9AD044E0-C51E-7AD1-62FE-779F4527CDD1}"/>
              </a:ext>
            </a:extLst>
          </p:cNvPr>
          <p:cNvSpPr txBox="1">
            <a:spLocks/>
          </p:cNvSpPr>
          <p:nvPr/>
        </p:nvSpPr>
        <p:spPr>
          <a:xfrm>
            <a:off x="3485448" y="1230985"/>
            <a:ext cx="6831673" cy="108623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ctr"/>
            <a:r>
              <a:rPr lang="en-US" sz="2300" dirty="0"/>
              <a:t>Head back to RStudio...</a:t>
            </a:r>
            <a:r>
              <a:rPr lang="en-US" sz="2300" dirty="0">
                <a:highlight>
                  <a:srgbClr val="FFFF00"/>
                </a:highlight>
              </a:rPr>
              <a:t>script2.R</a:t>
            </a:r>
          </a:p>
        </p:txBody>
      </p:sp>
    </p:spTree>
    <p:extLst>
      <p:ext uri="{BB962C8B-B14F-4D97-AF65-F5344CB8AC3E}">
        <p14:creationId xmlns:p14="http://schemas.microsoft.com/office/powerpoint/2010/main" val="344493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EFFBB1-B170-01D3-6A5B-B95C94BC2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0D4AF0-2A65-656E-EF1F-9919E15BA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67A9CB3F-5AF2-B1AE-A63A-F2A70270DCB1}"/>
              </a:ext>
            </a:extLst>
          </p:cNvPr>
          <p:cNvGraphicFramePr>
            <a:graphicFrameLocks/>
          </p:cNvGraphicFramePr>
          <p:nvPr>
            <p:extLst>
              <p:ext uri="{D42A27DB-BD31-4B8C-83A1-F6EECF244321}">
                <p14:modId xmlns:p14="http://schemas.microsoft.com/office/powerpoint/2010/main" val="1053306055"/>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CE1D476-A4C8-3635-0C17-174759AB3A5F}"/>
              </a:ext>
            </a:extLst>
          </p:cNvPr>
          <p:cNvSpPr txBox="1"/>
          <p:nvPr/>
        </p:nvSpPr>
        <p:spPr>
          <a:xfrm>
            <a:off x="1524000" y="838200"/>
            <a:ext cx="9601200"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dirty="0">
                <a:solidFill>
                  <a:schemeClr val="tx2"/>
                </a:solidFill>
                <a:latin typeface="+mj-lt"/>
                <a:ea typeface="+mj-ea"/>
                <a:cs typeface="+mj-cs"/>
              </a:rPr>
              <a:t>Quiz Time!</a:t>
            </a:r>
          </a:p>
          <a:p>
            <a:pPr defTabSz="914400">
              <a:lnSpc>
                <a:spcPct val="89000"/>
              </a:lnSpc>
              <a:spcBef>
                <a:spcPct val="0"/>
              </a:spcBef>
              <a:spcAft>
                <a:spcPts val="600"/>
              </a:spcAft>
            </a:pPr>
            <a:r>
              <a:rPr lang="en-US" sz="4400" dirty="0">
                <a:solidFill>
                  <a:schemeClr val="tx2"/>
                </a:solidFill>
                <a:latin typeface="+mj-lt"/>
                <a:ea typeface="+mj-ea"/>
                <a:cs typeface="+mj-cs"/>
              </a:rPr>
              <a:t>Which of these are true?</a:t>
            </a:r>
          </a:p>
        </p:txBody>
      </p:sp>
    </p:spTree>
    <p:extLst>
      <p:ext uri="{BB962C8B-B14F-4D97-AF65-F5344CB8AC3E}">
        <p14:creationId xmlns:p14="http://schemas.microsoft.com/office/powerpoint/2010/main" val="226520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407862865"/>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694989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variables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Assigning values</a:t>
            </a:r>
          </a:p>
          <a:p>
            <a:pPr algn="r"/>
            <a:r>
              <a:rPr lang="en-US" sz="2000" dirty="0"/>
              <a:t>Storing values</a:t>
            </a:r>
          </a:p>
          <a:p>
            <a:pPr algn="r"/>
            <a:r>
              <a:rPr lang="en-US" sz="2000" dirty="0"/>
              <a:t>Variable names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46524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Cardboard Box PNG Images &amp; PSDs for Download | PixelSquid - S111851300">
            <a:extLst>
              <a:ext uri="{FF2B5EF4-FFF2-40B4-BE49-F238E27FC236}">
                <a16:creationId xmlns:a16="http://schemas.microsoft.com/office/drawing/2014/main" id="{B36F68E1-FBB8-D609-7B3D-80DE303A7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8391646" y="3209865"/>
            <a:ext cx="1030147" cy="1569660"/>
          </a:xfrm>
          <a:prstGeom prst="rect">
            <a:avLst/>
          </a:prstGeom>
          <a:noFill/>
        </p:spPr>
        <p:txBody>
          <a:bodyPr wrap="square" rtlCol="0">
            <a:spAutoFit/>
          </a:bodyPr>
          <a:lstStyle/>
          <a:p>
            <a:r>
              <a:rPr lang="en-US" sz="9600"/>
              <a:t>3</a:t>
            </a:r>
          </a:p>
        </p:txBody>
      </p:sp>
      <p:sp>
        <p:nvSpPr>
          <p:cNvPr id="5" name="Content Placeholder 2">
            <a:extLst>
              <a:ext uri="{FF2B5EF4-FFF2-40B4-BE49-F238E27FC236}">
                <a16:creationId xmlns:a16="http://schemas.microsoft.com/office/drawing/2014/main" id="{FAA30323-7717-4EA4-1033-D16D18C84A81}"/>
              </a:ext>
            </a:extLst>
          </p:cNvPr>
          <p:cNvSpPr>
            <a:spLocks noGrp="1"/>
          </p:cNvSpPr>
          <p:nvPr>
            <p:ph idx="1"/>
          </p:nvPr>
        </p:nvSpPr>
        <p:spPr>
          <a:xfrm>
            <a:off x="1026430" y="755714"/>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 (just like variables in algebra)</a:t>
            </a:r>
            <a:endParaRPr lang="en-US" sz="2800" dirty="0">
              <a:solidFill>
                <a:schemeClr val="tx1"/>
              </a:solidFill>
              <a:ea typeface="Calibri"/>
              <a:cs typeface="Calibri"/>
            </a:endParaRPr>
          </a:p>
        </p:txBody>
      </p:sp>
    </p:spTree>
    <p:extLst>
      <p:ext uri="{BB962C8B-B14F-4D97-AF65-F5344CB8AC3E}">
        <p14:creationId xmlns:p14="http://schemas.microsoft.com/office/powerpoint/2010/main" val="17833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603168" y="2315687"/>
            <a:ext cx="3146961" cy="2572987"/>
          </a:xfrm>
          <a:prstGeom prst="rect">
            <a:avLst/>
          </a:prstGeom>
          <a:solidFill>
            <a:srgbClr val="0098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cs typeface="Calibri"/>
              </a:rPr>
              <a:t>I'm done/</a:t>
            </a:r>
          </a:p>
          <a:p>
            <a:pPr algn="ctr"/>
            <a:r>
              <a:rPr lang="en-US" sz="4000">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6996544" y="2315687"/>
            <a:ext cx="3146961" cy="2572987"/>
          </a:xfrm>
          <a:prstGeom prst="rect">
            <a:avLst/>
          </a:prstGeom>
          <a:solidFill>
            <a:srgbClr val="FFD9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D3C6BBC2-FA88-7AF8-1062-53FE658F92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dirty="0"/>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264060" cy="1569660"/>
          </a:xfrm>
          <a:prstGeom prst="rect">
            <a:avLst/>
          </a:prstGeom>
          <a:noFill/>
        </p:spPr>
        <p:txBody>
          <a:bodyPr wrap="square" rtlCol="0">
            <a:spAutoFit/>
          </a:bodyPr>
          <a:lstStyle/>
          <a:p>
            <a:r>
              <a:rPr lang="en-US" sz="9600"/>
              <a:t>“dog”</a:t>
            </a:r>
          </a:p>
        </p:txBody>
      </p:sp>
      <p:sp>
        <p:nvSpPr>
          <p:cNvPr id="6" name="Content Placeholder 2">
            <a:extLst>
              <a:ext uri="{FF2B5EF4-FFF2-40B4-BE49-F238E27FC236}">
                <a16:creationId xmlns:a16="http://schemas.microsoft.com/office/drawing/2014/main" id="{01C339BE-8A66-DD76-8E1C-30BD24134714}"/>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a:t>
            </a:r>
            <a:endParaRPr lang="en-US" sz="2800" dirty="0">
              <a:solidFill>
                <a:schemeClr val="tx1"/>
              </a:solidFill>
              <a:ea typeface="Calibri"/>
              <a:cs typeface="Calibri"/>
            </a:endParaRPr>
          </a:p>
        </p:txBody>
      </p:sp>
    </p:spTree>
    <p:extLst>
      <p:ext uri="{BB962C8B-B14F-4D97-AF65-F5344CB8AC3E}">
        <p14:creationId xmlns:p14="http://schemas.microsoft.com/office/powerpoint/2010/main" val="1852556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7282A1CC-B534-3380-DE2D-A3DC476CF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264060" cy="1569660"/>
          </a:xfrm>
          <a:prstGeom prst="rect">
            <a:avLst/>
          </a:prstGeom>
          <a:noFill/>
        </p:spPr>
        <p:txBody>
          <a:bodyPr wrap="square" rtlCol="0">
            <a:spAutoFit/>
          </a:bodyPr>
          <a:lstStyle/>
          <a:p>
            <a:r>
              <a:rPr lang="en-US" sz="9600"/>
              <a:t>TRUE</a:t>
            </a:r>
          </a:p>
        </p:txBody>
      </p:sp>
      <p:sp>
        <p:nvSpPr>
          <p:cNvPr id="6" name="Content Placeholder 2">
            <a:extLst>
              <a:ext uri="{FF2B5EF4-FFF2-40B4-BE49-F238E27FC236}">
                <a16:creationId xmlns:a16="http://schemas.microsoft.com/office/drawing/2014/main" id="{F97D6638-D26D-90A6-A7E2-E7ED4C029F40}"/>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a:t>
            </a:r>
            <a:endParaRPr lang="en-US" sz="2800" dirty="0">
              <a:solidFill>
                <a:schemeClr val="tx1"/>
              </a:solidFill>
              <a:ea typeface="Calibri"/>
              <a:cs typeface="Calibri"/>
            </a:endParaRPr>
          </a:p>
        </p:txBody>
      </p:sp>
    </p:spTree>
    <p:extLst>
      <p:ext uri="{BB962C8B-B14F-4D97-AF65-F5344CB8AC3E}">
        <p14:creationId xmlns:p14="http://schemas.microsoft.com/office/powerpoint/2010/main" val="3911294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7D0CD6BE-5839-347B-0FDC-E515542047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9" name="TextBox 8">
            <a:extLst>
              <a:ext uri="{FF2B5EF4-FFF2-40B4-BE49-F238E27FC236}">
                <a16:creationId xmlns:a16="http://schemas.microsoft.com/office/drawing/2014/main" id="{5841751F-725E-E4F7-F863-DAC8A781AE2C}"/>
              </a:ext>
            </a:extLst>
          </p:cNvPr>
          <p:cNvSpPr txBox="1"/>
          <p:nvPr/>
        </p:nvSpPr>
        <p:spPr>
          <a:xfrm>
            <a:off x="4780344" y="1859340"/>
            <a:ext cx="868101" cy="1569660"/>
          </a:xfrm>
          <a:prstGeom prst="rect">
            <a:avLst/>
          </a:prstGeom>
          <a:noFill/>
        </p:spPr>
        <p:txBody>
          <a:bodyPr wrap="square" rtlCol="0">
            <a:spAutoFit/>
          </a:bodyPr>
          <a:lstStyle/>
          <a:p>
            <a:r>
              <a:rPr lang="en-US" sz="9600" dirty="0"/>
              <a:t>x</a:t>
            </a:r>
          </a:p>
        </p:txBody>
      </p:sp>
      <p:sp>
        <p:nvSpPr>
          <p:cNvPr id="6" name="Content Placeholder 2">
            <a:extLst>
              <a:ext uri="{FF2B5EF4-FFF2-40B4-BE49-F238E27FC236}">
                <a16:creationId xmlns:a16="http://schemas.microsoft.com/office/drawing/2014/main" id="{6EEF37A1-9728-52B4-1B47-99C57FF48B58}"/>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Every variable has a name</a:t>
            </a:r>
            <a:endParaRPr lang="en-US" sz="2800" dirty="0">
              <a:solidFill>
                <a:schemeClr val="tx1"/>
              </a:solidFill>
              <a:ea typeface="Calibri"/>
              <a:cs typeface="Calibri"/>
            </a:endParaRPr>
          </a:p>
        </p:txBody>
      </p:sp>
    </p:spTree>
    <p:extLst>
      <p:ext uri="{BB962C8B-B14F-4D97-AF65-F5344CB8AC3E}">
        <p14:creationId xmlns:p14="http://schemas.microsoft.com/office/powerpoint/2010/main" val="1181671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pen Cardboard Box PNG Images &amp; PSDs for Download | PixelSquid - S111851300">
            <a:extLst>
              <a:ext uri="{FF2B5EF4-FFF2-40B4-BE49-F238E27FC236}">
                <a16:creationId xmlns:a16="http://schemas.microsoft.com/office/drawing/2014/main" id="{042B3423-69EF-58A6-2655-9386AEB597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a:off x="4951758" y="1650989"/>
            <a:ext cx="3729522"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30067" y="2744564"/>
            <a:ext cx="3264060" cy="1569660"/>
          </a:xfrm>
          <a:prstGeom prst="rect">
            <a:avLst/>
          </a:prstGeom>
          <a:noFill/>
        </p:spPr>
        <p:txBody>
          <a:bodyPr wrap="square" rtlCol="0">
            <a:spAutoFit/>
          </a:bodyPr>
          <a:lstStyle/>
          <a:p>
            <a:r>
              <a:rPr lang="en-US" sz="9600" dirty="0"/>
              <a:t>TRUE</a:t>
            </a:r>
          </a:p>
        </p:txBody>
      </p:sp>
      <p:sp>
        <p:nvSpPr>
          <p:cNvPr id="2" name="TextBox 1">
            <a:extLst>
              <a:ext uri="{FF2B5EF4-FFF2-40B4-BE49-F238E27FC236}">
                <a16:creationId xmlns:a16="http://schemas.microsoft.com/office/drawing/2014/main" id="{DC13B833-AF4E-3109-4089-18AE988A374A}"/>
              </a:ext>
            </a:extLst>
          </p:cNvPr>
          <p:cNvSpPr txBox="1"/>
          <p:nvPr/>
        </p:nvSpPr>
        <p:spPr>
          <a:xfrm>
            <a:off x="6382469" y="325018"/>
            <a:ext cx="868101" cy="1569660"/>
          </a:xfrm>
          <a:prstGeom prst="rect">
            <a:avLst/>
          </a:prstGeom>
          <a:noFill/>
        </p:spPr>
        <p:txBody>
          <a:bodyPr wrap="square" rtlCol="0">
            <a:spAutoFit/>
          </a:bodyPr>
          <a:lstStyle/>
          <a:p>
            <a:r>
              <a:rPr lang="en-US" sz="9600" dirty="0"/>
              <a:t>x</a:t>
            </a:r>
          </a:p>
        </p:txBody>
      </p:sp>
      <p:sp>
        <p:nvSpPr>
          <p:cNvPr id="7" name="Content Placeholder 2">
            <a:extLst>
              <a:ext uri="{FF2B5EF4-FFF2-40B4-BE49-F238E27FC236}">
                <a16:creationId xmlns:a16="http://schemas.microsoft.com/office/drawing/2014/main" id="{2B9DDA17-39B0-A074-AF4F-37965446BAE7}"/>
              </a:ext>
            </a:extLst>
          </p:cNvPr>
          <p:cNvSpPr>
            <a:spLocks noGrp="1"/>
          </p:cNvSpPr>
          <p:nvPr>
            <p:ph idx="1"/>
          </p:nvPr>
        </p:nvSpPr>
        <p:spPr>
          <a:xfrm>
            <a:off x="589566" y="705124"/>
            <a:ext cx="4797427"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You can retrieve the value stored in the variable by calling it by its name</a:t>
            </a:r>
          </a:p>
        </p:txBody>
      </p:sp>
    </p:spTree>
    <p:extLst>
      <p:ext uri="{BB962C8B-B14F-4D97-AF65-F5344CB8AC3E}">
        <p14:creationId xmlns:p14="http://schemas.microsoft.com/office/powerpoint/2010/main" val="21659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757570" y="478701"/>
            <a:ext cx="11360800" cy="831200"/>
          </a:xfrm>
          <a:prstGeom prst="rect">
            <a:avLst/>
          </a:prstGeom>
        </p:spPr>
        <p:txBody>
          <a:bodyPr spcFirstLastPara="1" vert="horz" wrap="square" lIns="121900" tIns="121900" rIns="121900" bIns="121900" rtlCol="0" anchor="t" anchorCtr="0">
            <a:noAutofit/>
          </a:bodyPr>
          <a:lstStyle/>
          <a:p>
            <a:r>
              <a:rPr lang="en" dirty="0"/>
              <a:t>Variables</a:t>
            </a:r>
            <a:endParaRPr dirty="0"/>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t>x  =  3</a:t>
            </a:r>
            <a:endParaRPr sz="4800" b="1" dirty="0"/>
          </a:p>
          <a:p>
            <a:pPr marL="0" indent="0" algn="ctr">
              <a:spcBef>
                <a:spcPts val="2133"/>
              </a:spcBef>
              <a:spcAft>
                <a:spcPts val="2133"/>
              </a:spcAft>
            </a:pPr>
            <a:r>
              <a:rPr lang="en" sz="4800" b="1" dirty="0"/>
              <a:t>x &lt;-  3</a:t>
            </a:r>
            <a:endParaRPr sz="4800" b="1" dirty="0"/>
          </a:p>
        </p:txBody>
      </p:sp>
      <p:grpSp>
        <p:nvGrpSpPr>
          <p:cNvPr id="1239" name="Google Shape;1239;p85"/>
          <p:cNvGrpSpPr/>
          <p:nvPr/>
        </p:nvGrpSpPr>
        <p:grpSpPr>
          <a:xfrm>
            <a:off x="793650" y="1620150"/>
            <a:ext cx="4675950" cy="4773651"/>
            <a:chOff x="568177" y="1207586"/>
            <a:chExt cx="3506963" cy="3580239"/>
          </a:xfrm>
        </p:grpSpPr>
        <p:sp>
          <p:nvSpPr>
            <p:cNvPr id="1240" name="Google Shape;1240;p85"/>
            <p:cNvSpPr/>
            <p:nvPr/>
          </p:nvSpPr>
          <p:spPr>
            <a:xfrm>
              <a:off x="3511765" y="1207586"/>
              <a:ext cx="563375" cy="1454612"/>
            </a:xfrm>
            <a:prstGeom prst="ellipse">
              <a:avLst/>
            </a:prstGeom>
            <a:noFill/>
            <a:ln w="63500"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00B0F0"/>
                </a:solidFill>
              </a:endParaRPr>
            </a:p>
          </p:txBody>
        </p:sp>
        <p:cxnSp>
          <p:nvCxnSpPr>
            <p:cNvPr id="1241" name="Google Shape;1241;p85"/>
            <p:cNvCxnSpPr>
              <a:cxnSpLocks/>
              <a:stCxn id="1240" idx="4"/>
            </p:cNvCxnSpPr>
            <p:nvPr/>
          </p:nvCxnSpPr>
          <p:spPr>
            <a:xfrm flipH="1">
              <a:off x="2532650" y="2662198"/>
              <a:ext cx="1260803" cy="1116398"/>
            </a:xfrm>
            <a:prstGeom prst="straightConnector1">
              <a:avLst/>
            </a:prstGeom>
            <a:noFill/>
            <a:ln w="28575" cap="flat" cmpd="sng">
              <a:solidFill>
                <a:schemeClr val="dk2"/>
              </a:solidFill>
              <a:prstDash val="solid"/>
              <a:round/>
              <a:headEnd type="none" w="med" len="med"/>
              <a:tailEnd type="triangle" w="med" len="med"/>
            </a:ln>
          </p:spPr>
        </p:cxnSp>
        <p:sp>
          <p:nvSpPr>
            <p:cNvPr id="1242" name="Google Shape;1242;p85"/>
            <p:cNvSpPr txBox="1"/>
            <p:nvPr/>
          </p:nvSpPr>
          <p:spPr>
            <a:xfrm>
              <a:off x="568177" y="360012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F0"/>
                  </a:solidFill>
                  <a:latin typeface="Raleway"/>
                  <a:ea typeface="Raleway"/>
                  <a:cs typeface="Raleway"/>
                  <a:sym typeface="Raleway"/>
                </a:rPr>
                <a:t>Variable name</a:t>
              </a:r>
              <a:endParaRPr sz="3200" b="1" dirty="0">
                <a:solidFill>
                  <a:srgbClr val="00B0F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"Left hand side"</a:t>
              </a:r>
              <a:endParaRPr sz="3200" dirty="0">
                <a:latin typeface="Raleway"/>
                <a:ea typeface="Raleway"/>
                <a:cs typeface="Raleway"/>
                <a:sym typeface="Raleway"/>
              </a:endParaRPr>
            </a:p>
          </p:txBody>
        </p:sp>
      </p:grpSp>
      <p:grpSp>
        <p:nvGrpSpPr>
          <p:cNvPr id="1243" name="Google Shape;1243;p85"/>
          <p:cNvGrpSpPr/>
          <p:nvPr/>
        </p:nvGrpSpPr>
        <p:grpSpPr>
          <a:xfrm>
            <a:off x="4794621" y="1587489"/>
            <a:ext cx="2656400" cy="4857646"/>
            <a:chOff x="3538825" y="1161741"/>
            <a:chExt cx="1992300" cy="3643234"/>
          </a:xfrm>
        </p:grpSpPr>
        <p:sp>
          <p:nvSpPr>
            <p:cNvPr id="1244" name="Google Shape;1244;p85"/>
            <p:cNvSpPr/>
            <p:nvPr/>
          </p:nvSpPr>
          <p:spPr>
            <a:xfrm>
              <a:off x="4122974" y="1161741"/>
              <a:ext cx="836306" cy="1491563"/>
            </a:xfrm>
            <a:prstGeom prst="ellipse">
              <a:avLst/>
            </a:prstGeom>
            <a:noFill/>
            <a:ln w="635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5" name="Google Shape;1245;p85"/>
            <p:cNvCxnSpPr>
              <a:cxnSpLocks/>
              <a:stCxn id="1244" idx="4"/>
            </p:cNvCxnSpPr>
            <p:nvPr/>
          </p:nvCxnSpPr>
          <p:spPr>
            <a:xfrm flipH="1">
              <a:off x="4539769" y="2653304"/>
              <a:ext cx="1358" cy="1054347"/>
            </a:xfrm>
            <a:prstGeom prst="straightConnector1">
              <a:avLst/>
            </a:prstGeom>
            <a:noFill/>
            <a:ln w="28575" cap="flat" cmpd="sng">
              <a:solidFill>
                <a:schemeClr val="dk2"/>
              </a:solidFill>
              <a:prstDash val="solid"/>
              <a:round/>
              <a:headEnd type="none" w="med" len="med"/>
              <a:tailEnd type="triangle" w="med" len="med"/>
            </a:ln>
          </p:spPr>
        </p:cxnSp>
        <p:sp>
          <p:nvSpPr>
            <p:cNvPr id="1246" name="Google Shape;1246;p85"/>
            <p:cNvSpPr txBox="1"/>
            <p:nvPr/>
          </p:nvSpPr>
          <p:spPr>
            <a:xfrm>
              <a:off x="3538825" y="3617275"/>
              <a:ext cx="1992300" cy="1187700"/>
            </a:xfrm>
            <a:prstGeom prst="rect">
              <a:avLst/>
            </a:prstGeom>
            <a:noFill/>
            <a:ln>
              <a:noFill/>
            </a:ln>
          </p:spPr>
          <p:txBody>
            <a:bodyPr spcFirstLastPara="1" wrap="square" lIns="121900" tIns="121900" rIns="121900" bIns="121900" anchor="t" anchorCtr="0">
              <a:noAutofit/>
            </a:bodyPr>
            <a:lstStyle/>
            <a:p>
              <a:pPr algn="ctr"/>
              <a:r>
                <a:rPr lang="en" sz="3200" b="1" dirty="0">
                  <a:solidFill>
                    <a:schemeClr val="accent3">
                      <a:lumMod val="75000"/>
                    </a:schemeClr>
                  </a:solidFill>
                  <a:latin typeface="Raleway"/>
                  <a:ea typeface="Raleway"/>
                  <a:cs typeface="Raleway"/>
                  <a:sym typeface="Raleway"/>
                </a:rPr>
                <a:t>Assignment</a:t>
              </a:r>
              <a:endParaRPr sz="3200" b="1" dirty="0">
                <a:solidFill>
                  <a:schemeClr val="accent3">
                    <a:lumMod val="75000"/>
                  </a:schemeClr>
                </a:solidFill>
                <a:latin typeface="Raleway"/>
                <a:ea typeface="Raleway"/>
                <a:cs typeface="Raleway"/>
                <a:sym typeface="Raleway"/>
              </a:endParaRPr>
            </a:p>
            <a:p>
              <a:pPr algn="ctr"/>
              <a:r>
                <a:rPr lang="en" sz="3200" b="1" dirty="0">
                  <a:solidFill>
                    <a:schemeClr val="accent3">
                      <a:lumMod val="75000"/>
                    </a:schemeClr>
                  </a:solidFill>
                  <a:latin typeface="Raleway"/>
                  <a:ea typeface="Raleway"/>
                  <a:cs typeface="Raleway"/>
                  <a:sym typeface="Raleway"/>
                </a:rPr>
                <a:t>operator</a:t>
              </a:r>
              <a:endParaRPr sz="3200" b="1" dirty="0">
                <a:solidFill>
                  <a:schemeClr val="accent3">
                    <a:lumMod val="75000"/>
                  </a:schemeClr>
                </a:solidFill>
                <a:latin typeface="Raleway"/>
                <a:ea typeface="Raleway"/>
                <a:cs typeface="Raleway"/>
                <a:sym typeface="Raleway"/>
              </a:endParaRPr>
            </a:p>
          </p:txBody>
        </p:sp>
      </p:grpSp>
      <p:grpSp>
        <p:nvGrpSpPr>
          <p:cNvPr id="1247" name="Google Shape;1247;p85"/>
          <p:cNvGrpSpPr/>
          <p:nvPr/>
        </p:nvGrpSpPr>
        <p:grpSpPr>
          <a:xfrm>
            <a:off x="6884900" y="1593932"/>
            <a:ext cx="4843933" cy="4711102"/>
            <a:chOff x="5163675" y="1195449"/>
            <a:chExt cx="3632950" cy="3533326"/>
          </a:xfrm>
        </p:grpSpPr>
        <p:sp>
          <p:nvSpPr>
            <p:cNvPr id="1248" name="Google Shape;1248;p85"/>
            <p:cNvSpPr/>
            <p:nvPr/>
          </p:nvSpPr>
          <p:spPr>
            <a:xfrm>
              <a:off x="5163675" y="1195449"/>
              <a:ext cx="605100" cy="1486731"/>
            </a:xfrm>
            <a:prstGeom prst="ellipse">
              <a:avLst/>
            </a:prstGeom>
            <a:noFill/>
            <a:ln w="635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9" name="Google Shape;1249;p85"/>
            <p:cNvCxnSpPr>
              <a:cxnSpLocks/>
              <a:stCxn id="1248" idx="5"/>
            </p:cNvCxnSpPr>
            <p:nvPr/>
          </p:nvCxnSpPr>
          <p:spPr>
            <a:xfrm>
              <a:off x="5680160" y="2464453"/>
              <a:ext cx="976200" cy="1132574"/>
            </a:xfrm>
            <a:prstGeom prst="straightConnector1">
              <a:avLst/>
            </a:prstGeom>
            <a:noFill/>
            <a:ln w="28575" cap="flat" cmpd="sng">
              <a:solidFill>
                <a:schemeClr val="dk2"/>
              </a:solidFill>
              <a:prstDash val="solid"/>
              <a:round/>
              <a:headEnd type="none" w="med" len="med"/>
              <a:tailEnd type="triangle" w="med" len="med"/>
            </a:ln>
          </p:spPr>
        </p:cxnSp>
        <p:sp>
          <p:nvSpPr>
            <p:cNvPr id="1250" name="Google Shape;1250;p85"/>
            <p:cNvSpPr txBox="1"/>
            <p:nvPr/>
          </p:nvSpPr>
          <p:spPr>
            <a:xfrm>
              <a:off x="6129625" y="354107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50"/>
                  </a:solidFill>
                  <a:latin typeface="Raleway"/>
                  <a:ea typeface="Raleway"/>
                  <a:cs typeface="Raleway"/>
                  <a:sym typeface="Raleway"/>
                </a:rPr>
                <a:t>Value</a:t>
              </a:r>
              <a:endParaRPr sz="3200" b="1" dirty="0">
                <a:solidFill>
                  <a:srgbClr val="00B05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"Right hand side"</a:t>
              </a:r>
              <a:endParaRPr sz="3200" dirty="0">
                <a:latin typeface="Raleway"/>
                <a:ea typeface="Raleway"/>
                <a:cs typeface="Raleway"/>
                <a:sym typeface="Raleway"/>
              </a:endParaRPr>
            </a:p>
          </p:txBody>
        </p:sp>
      </p:grpSp>
      <p:sp>
        <p:nvSpPr>
          <p:cNvPr id="3" name="Content Placeholder 2">
            <a:extLst>
              <a:ext uri="{FF2B5EF4-FFF2-40B4-BE49-F238E27FC236}">
                <a16:creationId xmlns:a16="http://schemas.microsoft.com/office/drawing/2014/main" id="{21AA909C-19B7-DC61-0633-BD314170654E}"/>
              </a:ext>
            </a:extLst>
          </p:cNvPr>
          <p:cNvSpPr txBox="1">
            <a:spLocks/>
          </p:cNvSpPr>
          <p:nvPr/>
        </p:nvSpPr>
        <p:spPr>
          <a:xfrm>
            <a:off x="1026430" y="811999"/>
            <a:ext cx="8096832" cy="442192"/>
          </a:xfrm>
          <a:prstGeom prst="rect">
            <a:avLst/>
          </a:prstGeom>
        </p:spPr>
        <p:txBody>
          <a:bodyPr spcFirstLastPara="1" vert="horz" wrap="square" lIns="91440" tIns="45720" rIns="91440" bIns="4572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r>
              <a:rPr lang="en-US" sz="2800" b="1" dirty="0">
                <a:solidFill>
                  <a:schemeClr val="tx1"/>
                </a:solidFill>
                <a:latin typeface="+mn-lt"/>
                <a:ea typeface="Calibri"/>
                <a:cs typeface="Calibri"/>
              </a:rPr>
              <a:t>Assigning values to variables</a:t>
            </a:r>
          </a:p>
        </p:txBody>
      </p:sp>
    </p:spTree>
    <p:extLst>
      <p:ext uri="{BB962C8B-B14F-4D97-AF65-F5344CB8AC3E}">
        <p14:creationId xmlns:p14="http://schemas.microsoft.com/office/powerpoint/2010/main" val="349552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831200" y="466987"/>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spcBef>
                <a:spcPts val="2133"/>
              </a:spcBef>
              <a:spcAft>
                <a:spcPts val="2133"/>
              </a:spcAft>
            </a:pPr>
            <a:r>
              <a:rPr lang="en" sz="4800" b="1" dirty="0">
                <a:latin typeface="Monaco" pitchFamily="2" charset="77"/>
              </a:rPr>
              <a:t>x &lt;- 3</a:t>
            </a:r>
          </a:p>
          <a:p>
            <a:pPr marL="0" indent="0" algn="ctr">
              <a:spcBef>
                <a:spcPts val="2133"/>
              </a:spcBef>
              <a:spcAft>
                <a:spcPts val="2133"/>
              </a:spcAft>
            </a:pPr>
            <a:r>
              <a:rPr lang="en" sz="4800" b="1" dirty="0">
                <a:latin typeface="Monaco" pitchFamily="2" charset="77"/>
              </a:rPr>
              <a:t>&lt;- is preferred in R</a:t>
            </a:r>
            <a:endParaRPr sz="4800" b="1" dirty="0">
              <a:latin typeface="Monaco" pitchFamily="2" charset="77"/>
            </a:endParaRPr>
          </a:p>
        </p:txBody>
      </p:sp>
    </p:spTree>
    <p:extLst>
      <p:ext uri="{BB962C8B-B14F-4D97-AF65-F5344CB8AC3E}">
        <p14:creationId xmlns:p14="http://schemas.microsoft.com/office/powerpoint/2010/main" val="3038697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87"/>
          <p:cNvSpPr txBox="1">
            <a:spLocks noGrp="1"/>
          </p:cNvSpPr>
          <p:nvPr>
            <p:ph type="title"/>
          </p:nvPr>
        </p:nvSpPr>
        <p:spPr>
          <a:xfrm>
            <a:off x="831200" y="439937"/>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62" name="Google Shape;1262;p87"/>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solidFill>
                  <a:schemeClr val="tx1"/>
                </a:solidFill>
                <a:latin typeface="Monaco" pitchFamily="2" charset="77"/>
              </a:rPr>
              <a:t>x &lt;- 3 + 5</a:t>
            </a:r>
            <a:endParaRPr sz="4800" b="1" dirty="0">
              <a:solidFill>
                <a:schemeClr val="tx1"/>
              </a:solidFill>
              <a:latin typeface="Monaco" pitchFamily="2" charset="77"/>
            </a:endParaRPr>
          </a:p>
          <a:p>
            <a:pPr marL="0" indent="0" algn="ctr">
              <a:spcBef>
                <a:spcPts val="2133"/>
              </a:spcBef>
              <a:spcAft>
                <a:spcPts val="2133"/>
              </a:spcAft>
            </a:pPr>
            <a:r>
              <a:rPr lang="en" sz="4800" b="1" dirty="0">
                <a:solidFill>
                  <a:schemeClr val="tx1"/>
                </a:solidFill>
                <a:latin typeface="Monaco" pitchFamily="2" charset="77"/>
              </a:rPr>
              <a:t>x</a:t>
            </a:r>
            <a:endParaRPr sz="4800" b="1" dirty="0">
              <a:solidFill>
                <a:schemeClr val="tx1"/>
              </a:solidFill>
              <a:latin typeface="Monaco" pitchFamily="2" charset="77"/>
            </a:endParaRPr>
          </a:p>
        </p:txBody>
      </p:sp>
      <p:sp>
        <p:nvSpPr>
          <p:cNvPr id="1263" name="Google Shape;1263;p87"/>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a:solidFill>
                  <a:srgbClr val="00B050"/>
                </a:solidFill>
                <a:latin typeface="Monaco" pitchFamily="2" charset="77"/>
                <a:ea typeface="Roboto Mono"/>
                <a:cs typeface="Roboto Mono"/>
                <a:sym typeface="Roboto Mono"/>
              </a:rPr>
              <a:t>x is 8</a:t>
            </a:r>
            <a:endParaRPr sz="480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8"/>
          <p:cNvSpPr txBox="1">
            <a:spLocks noGrp="1"/>
          </p:cNvSpPr>
          <p:nvPr>
            <p:ph type="title"/>
          </p:nvPr>
        </p:nvSpPr>
        <p:spPr>
          <a:xfrm>
            <a:off x="831200" y="437249"/>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69" name="Google Shape;1269;p88"/>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x + 5</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70" name="Google Shape;1270;p88"/>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a:solidFill>
                  <a:srgbClr val="00B050"/>
                </a:solidFill>
                <a:latin typeface="Monaco" pitchFamily="2" charset="77"/>
                <a:ea typeface="Roboto Mono"/>
                <a:cs typeface="Roboto Mono"/>
                <a:sym typeface="Roboto Mono"/>
              </a:rPr>
              <a:t>x is 3</a:t>
            </a:r>
            <a:endParaRPr sz="480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89"/>
          <p:cNvSpPr txBox="1">
            <a:spLocks noGrp="1"/>
          </p:cNvSpPr>
          <p:nvPr>
            <p:ph type="title"/>
          </p:nvPr>
        </p:nvSpPr>
        <p:spPr>
          <a:xfrm>
            <a:off x="831200" y="44468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76" name="Google Shape;1276;p89"/>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x &lt;- x + 5</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77" name="Google Shape;1277;p89"/>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90"/>
          <p:cNvSpPr txBox="1">
            <a:spLocks noGrp="1"/>
          </p:cNvSpPr>
          <p:nvPr>
            <p:ph type="title"/>
          </p:nvPr>
        </p:nvSpPr>
        <p:spPr>
          <a:xfrm>
            <a:off x="831200" y="476136"/>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83" name="Google Shape;1283;p90"/>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y &lt;- 5</a:t>
            </a:r>
            <a:endParaRPr sz="4800" b="1" dirty="0">
              <a:latin typeface="Monaco" pitchFamily="2" charset="77"/>
            </a:endParaRPr>
          </a:p>
          <a:p>
            <a:pPr marL="0" indent="0" algn="ctr">
              <a:spcBef>
                <a:spcPts val="2133"/>
              </a:spcBef>
            </a:pPr>
            <a:r>
              <a:rPr lang="en" sz="4800" b="1" dirty="0">
                <a:latin typeface="Monaco" pitchFamily="2" charset="77"/>
              </a:rPr>
              <a:t>x &lt;- x + y</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84" name="Google Shape;1284;p90"/>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52E4-B96F-39DB-B9EA-5DDCA19306E0}"/>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ea typeface="Calibri Light"/>
                <a:cs typeface="Calibri Light"/>
              </a:rPr>
              <a:t>What are we doing today?</a:t>
            </a:r>
            <a:endParaRPr lang="en-US">
              <a:solidFill>
                <a:srgbClr val="FFFEFF"/>
              </a:solidFill>
            </a:endParaRPr>
          </a:p>
        </p:txBody>
      </p:sp>
      <p:graphicFrame>
        <p:nvGraphicFramePr>
          <p:cNvPr id="7" name="Content Placeholder 2">
            <a:extLst>
              <a:ext uri="{FF2B5EF4-FFF2-40B4-BE49-F238E27FC236}">
                <a16:creationId xmlns:a16="http://schemas.microsoft.com/office/drawing/2014/main" id="{CE656AB6-87C1-CD1D-85CD-9ABCD97F352A}"/>
              </a:ext>
            </a:extLst>
          </p:cNvPr>
          <p:cNvGraphicFramePr>
            <a:graphicFrameLocks noGrp="1"/>
          </p:cNvGraphicFramePr>
          <p:nvPr>
            <p:ph idx="1"/>
            <p:extLst>
              <p:ext uri="{D42A27DB-BD31-4B8C-83A1-F6EECF244321}">
                <p14:modId xmlns:p14="http://schemas.microsoft.com/office/powerpoint/2010/main" val="247157626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988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91"/>
          <p:cNvSpPr txBox="1">
            <a:spLocks noGrp="1"/>
          </p:cNvSpPr>
          <p:nvPr>
            <p:ph type="title"/>
          </p:nvPr>
        </p:nvSpPr>
        <p:spPr>
          <a:xfrm>
            <a:off x="831200" y="437250"/>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90" name="Google Shape;1290;p91"/>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lnSpc>
                <a:spcPct val="100000"/>
              </a:lnSpc>
            </a:pPr>
            <a:r>
              <a:rPr lang="en" sz="4800" b="1" dirty="0">
                <a:latin typeface="Monaco" pitchFamily="2" charset="77"/>
              </a:rPr>
              <a:t>x &lt;- 3</a:t>
            </a:r>
            <a:endParaRPr sz="4800" b="1" dirty="0">
              <a:latin typeface="Monaco" pitchFamily="2" charset="77"/>
            </a:endParaRPr>
          </a:p>
          <a:p>
            <a:pPr marL="0" indent="0" algn="ctr">
              <a:lnSpc>
                <a:spcPct val="100000"/>
              </a:lnSpc>
              <a:spcBef>
                <a:spcPts val="2133"/>
              </a:spcBef>
            </a:pPr>
            <a:r>
              <a:rPr lang="en" sz="4800" b="1" dirty="0">
                <a:latin typeface="Monaco" pitchFamily="2" charset="77"/>
              </a:rPr>
              <a:t>y &lt;- 5</a:t>
            </a:r>
            <a:endParaRPr sz="4800" b="1" dirty="0">
              <a:latin typeface="Monaco" pitchFamily="2" charset="77"/>
            </a:endParaRPr>
          </a:p>
          <a:p>
            <a:pPr marL="0" indent="0" algn="ctr">
              <a:lnSpc>
                <a:spcPct val="100000"/>
              </a:lnSpc>
              <a:spcBef>
                <a:spcPts val="2133"/>
              </a:spcBef>
            </a:pPr>
            <a:r>
              <a:rPr lang="en" sz="4800" b="1" dirty="0">
                <a:latin typeface="Monaco" pitchFamily="2" charset="77"/>
              </a:rPr>
              <a:t>x &lt;- x + y</a:t>
            </a:r>
            <a:endParaRPr sz="4800" b="1" dirty="0">
              <a:latin typeface="Monaco" pitchFamily="2" charset="77"/>
            </a:endParaRPr>
          </a:p>
          <a:p>
            <a:pPr marL="0" indent="0" algn="ctr">
              <a:lnSpc>
                <a:spcPct val="100000"/>
              </a:lnSpc>
              <a:spcBef>
                <a:spcPts val="2133"/>
              </a:spcBef>
            </a:pPr>
            <a:r>
              <a:rPr lang="en" sz="4800" b="1" dirty="0">
                <a:latin typeface="Monaco" pitchFamily="2" charset="77"/>
              </a:rPr>
              <a:t>y &lt;- 7</a:t>
            </a:r>
            <a:endParaRPr sz="4800" b="1" dirty="0">
              <a:latin typeface="Monaco" pitchFamily="2" charset="77"/>
            </a:endParaRPr>
          </a:p>
          <a:p>
            <a:pPr marL="0" indent="0" algn="ctr">
              <a:lnSpc>
                <a:spcPct val="100000"/>
              </a:lnSpc>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91" name="Google Shape;1291;p91"/>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4175666249"/>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601972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Vectors</a:t>
            </a:r>
            <a:br>
              <a:rPr lang="en-US" sz="4800" dirty="0"/>
            </a:br>
            <a:r>
              <a:rPr lang="en-US" sz="4800" dirty="0"/>
              <a:t>lists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Storing multiple values</a:t>
            </a:r>
          </a:p>
          <a:p>
            <a:pPr algn="r"/>
            <a:r>
              <a:rPr lang="en-US" sz="2000" dirty="0"/>
              <a:t>Indexing </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28871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4FAD-AAA9-8C46-166C-8AD5847B0192}"/>
              </a:ext>
            </a:extLst>
          </p:cNvPr>
          <p:cNvSpPr>
            <a:spLocks noGrp="1"/>
          </p:cNvSpPr>
          <p:nvPr>
            <p:ph type="title"/>
          </p:nvPr>
        </p:nvSpPr>
        <p:spPr>
          <a:xfrm>
            <a:off x="581192" y="404426"/>
            <a:ext cx="11029616" cy="1189554"/>
          </a:xfrm>
        </p:spPr>
        <p:txBody>
          <a:bodyPr/>
          <a:lstStyle/>
          <a:p>
            <a:r>
              <a:rPr lang="en-US" dirty="0">
                <a:solidFill>
                  <a:schemeClr val="tx1"/>
                </a:solidFill>
              </a:rPr>
              <a:t>Storing Multiple Values Together</a:t>
            </a:r>
          </a:p>
        </p:txBody>
      </p:sp>
      <p:sp>
        <p:nvSpPr>
          <p:cNvPr id="5" name="Content Placeholder 4">
            <a:extLst>
              <a:ext uri="{FF2B5EF4-FFF2-40B4-BE49-F238E27FC236}">
                <a16:creationId xmlns:a16="http://schemas.microsoft.com/office/drawing/2014/main" id="{884D3D18-0FC4-344F-3849-1D3819533208}"/>
              </a:ext>
            </a:extLst>
          </p:cNvPr>
          <p:cNvSpPr>
            <a:spLocks noGrp="1"/>
          </p:cNvSpPr>
          <p:nvPr>
            <p:ph idx="1"/>
          </p:nvPr>
        </p:nvSpPr>
        <p:spPr>
          <a:xfrm>
            <a:off x="581192" y="1874090"/>
            <a:ext cx="11029616" cy="3522794"/>
          </a:xfrm>
        </p:spPr>
        <p:txBody>
          <a:bodyPr vert="horz" lIns="91440" tIns="45720" rIns="91440" bIns="45720" rtlCol="0" anchor="t">
            <a:noAutofit/>
          </a:bodyPr>
          <a:lstStyle/>
          <a:p>
            <a:pPr marL="0" indent="0">
              <a:buNone/>
            </a:pPr>
            <a:r>
              <a:rPr lang="en-US" sz="2800" dirty="0">
                <a:solidFill>
                  <a:schemeClr val="tx1"/>
                </a:solidFill>
              </a:rPr>
              <a:t>We </a:t>
            </a:r>
            <a:r>
              <a:rPr lang="en-US" sz="2800" b="1" u="sng" dirty="0">
                <a:solidFill>
                  <a:srgbClr val="00B0F0"/>
                </a:solidFill>
              </a:rPr>
              <a:t>c</a:t>
            </a:r>
            <a:r>
              <a:rPr lang="en-US" sz="2800" dirty="0">
                <a:solidFill>
                  <a:schemeClr val="tx1"/>
                </a:solidFill>
              </a:rPr>
              <a:t>ombine them with </a:t>
            </a:r>
            <a:r>
              <a:rPr lang="en-US" sz="2800" b="1" dirty="0">
                <a:solidFill>
                  <a:srgbClr val="00B0F0"/>
                </a:solidFill>
              </a:rPr>
              <a:t>c() </a:t>
            </a:r>
            <a:r>
              <a:rPr lang="en-US" sz="2800" dirty="0">
                <a:solidFill>
                  <a:schemeClr val="tx1"/>
                </a:solidFill>
              </a:rPr>
              <a:t>into a </a:t>
            </a:r>
            <a:r>
              <a:rPr lang="en-US" sz="2800" b="1" i="1" dirty="0">
                <a:solidFill>
                  <a:srgbClr val="00B0F0"/>
                </a:solidFill>
              </a:rPr>
              <a:t>vector</a:t>
            </a:r>
            <a:r>
              <a:rPr lang="en-US" sz="2800" dirty="0">
                <a:solidFill>
                  <a:schemeClr val="tx1"/>
                </a:solidFill>
              </a:rPr>
              <a:t> </a:t>
            </a:r>
          </a:p>
          <a:p>
            <a:pPr marL="0" indent="0">
              <a:buNone/>
            </a:pPr>
            <a:endParaRPr lang="en-US" sz="2800" dirty="0">
              <a:solidFill>
                <a:schemeClr val="tx1"/>
              </a:solidFill>
            </a:endParaRPr>
          </a:p>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a:p>
            <a:pPr marL="0" indent="0">
              <a:buNone/>
            </a:pPr>
            <a:endParaRPr lang="en-US" sz="2800" dirty="0">
              <a:solidFill>
                <a:schemeClr val="tx1"/>
              </a:solidFill>
            </a:endParaRPr>
          </a:p>
          <a:p>
            <a:pPr marL="0" indent="0">
              <a:buNone/>
            </a:pPr>
            <a:r>
              <a:rPr lang="en-US" sz="2800" dirty="0">
                <a:solidFill>
                  <a:schemeClr val="tx1"/>
                </a:solidFill>
              </a:rPr>
              <a:t>In R, a vector is a </a:t>
            </a:r>
            <a:r>
              <a:rPr lang="en-US" sz="2800" dirty="0">
                <a:solidFill>
                  <a:srgbClr val="00B0F0"/>
                </a:solidFill>
              </a:rPr>
              <a:t>list of items of the same data-type</a:t>
            </a:r>
            <a:r>
              <a:rPr lang="en-US" sz="2800" dirty="0">
                <a:solidFill>
                  <a:schemeClr val="tx1"/>
                </a:solidFill>
              </a:rPr>
              <a:t>.</a:t>
            </a:r>
          </a:p>
          <a:p>
            <a:pPr marL="0" indent="0">
              <a:buNone/>
            </a:pPr>
            <a:r>
              <a:rPr lang="en-US" sz="2800" dirty="0">
                <a:solidFill>
                  <a:schemeClr val="tx1"/>
                </a:solidFill>
              </a:rPr>
              <a:t>Vectors may be called arrays in other languages.</a:t>
            </a:r>
          </a:p>
        </p:txBody>
      </p:sp>
    </p:spTree>
    <p:extLst>
      <p:ext uri="{BB962C8B-B14F-4D97-AF65-F5344CB8AC3E}">
        <p14:creationId xmlns:p14="http://schemas.microsoft.com/office/powerpoint/2010/main" val="4082348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pen Cardboard Box PNG Images &amp; PSDs for Download | PixelSquid - S111851300">
            <a:extLst>
              <a:ext uri="{FF2B5EF4-FFF2-40B4-BE49-F238E27FC236}">
                <a16:creationId xmlns:a16="http://schemas.microsoft.com/office/drawing/2014/main" id="{48EF126C-368E-9DA8-9688-6ABF38D1E0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722632" cy="584775"/>
          </a:xfrm>
          <a:prstGeom prst="rect">
            <a:avLst/>
          </a:prstGeom>
          <a:noFill/>
        </p:spPr>
        <p:txBody>
          <a:bodyPr wrap="square" rtlCol="0">
            <a:spAutoFit/>
          </a:bodyPr>
          <a:lstStyle/>
          <a:p>
            <a:pPr marL="0" indent="0" algn="ctr">
              <a:buNone/>
            </a:pPr>
            <a:r>
              <a:rPr lang="en-US" sz="3200" dirty="0">
                <a:solidFill>
                  <a:srgbClr val="00B0F0"/>
                </a:solidFill>
                <a:latin typeface="Monaco" pitchFamily="2" charset="77"/>
              </a:rPr>
              <a:t>c(</a:t>
            </a:r>
            <a:r>
              <a:rPr lang="en-US" sz="3200" dirty="0">
                <a:solidFill>
                  <a:schemeClr val="tx1"/>
                </a:solidFill>
                <a:latin typeface="Monaco" pitchFamily="2" charset="77"/>
              </a:rPr>
              <a:t>2, 4, 7, 8</a:t>
            </a:r>
            <a:r>
              <a:rPr lang="en-US" sz="3200" dirty="0">
                <a:solidFill>
                  <a:srgbClr val="00B0F0"/>
                </a:solidFill>
                <a:latin typeface="Monaco" pitchFamily="2" charset="77"/>
              </a:rPr>
              <a:t>)</a:t>
            </a:r>
          </a:p>
        </p:txBody>
      </p:sp>
      <p:sp>
        <p:nvSpPr>
          <p:cNvPr id="2" name="TextBox 1">
            <a:extLst>
              <a:ext uri="{FF2B5EF4-FFF2-40B4-BE49-F238E27FC236}">
                <a16:creationId xmlns:a16="http://schemas.microsoft.com/office/drawing/2014/main" id="{846C92AC-8704-DC17-6E3B-8DA2CF51EF5D}"/>
              </a:ext>
            </a:extLst>
          </p:cNvPr>
          <p:cNvSpPr txBox="1"/>
          <p:nvPr/>
        </p:nvSpPr>
        <p:spPr>
          <a:xfrm>
            <a:off x="4780344" y="3429000"/>
            <a:ext cx="868101" cy="1569660"/>
          </a:xfrm>
          <a:prstGeom prst="rect">
            <a:avLst/>
          </a:prstGeom>
          <a:noFill/>
        </p:spPr>
        <p:txBody>
          <a:bodyPr wrap="square" rtlCol="0">
            <a:spAutoFit/>
          </a:bodyPr>
          <a:lstStyle/>
          <a:p>
            <a:r>
              <a:rPr lang="en-US" sz="9600"/>
              <a:t>x</a:t>
            </a:r>
          </a:p>
        </p:txBody>
      </p:sp>
      <p:sp>
        <p:nvSpPr>
          <p:cNvPr id="9" name="TextBox 8">
            <a:extLst>
              <a:ext uri="{FF2B5EF4-FFF2-40B4-BE49-F238E27FC236}">
                <a16:creationId xmlns:a16="http://schemas.microsoft.com/office/drawing/2014/main" id="{CB671B06-EEB9-F52F-056C-1657ADFA3EF1}"/>
              </a:ext>
            </a:extLst>
          </p:cNvPr>
          <p:cNvSpPr txBox="1"/>
          <p:nvPr/>
        </p:nvSpPr>
        <p:spPr>
          <a:xfrm>
            <a:off x="731344" y="930913"/>
            <a:ext cx="7238763" cy="523220"/>
          </a:xfrm>
          <a:prstGeom prst="rect">
            <a:avLst/>
          </a:prstGeom>
          <a:noFill/>
        </p:spPr>
        <p:txBody>
          <a:bodyPr wrap="square">
            <a:spAutoFit/>
          </a:bodyPr>
          <a:lstStyle/>
          <a:p>
            <a:pPr marL="0" indent="0">
              <a:buNone/>
            </a:pPr>
            <a:r>
              <a:rPr lang="en-US" sz="2800" dirty="0"/>
              <a:t>Assigning a vector as a value to variable x</a:t>
            </a:r>
          </a:p>
        </p:txBody>
      </p:sp>
    </p:spTree>
    <p:extLst>
      <p:ext uri="{BB962C8B-B14F-4D97-AF65-F5344CB8AC3E}">
        <p14:creationId xmlns:p14="http://schemas.microsoft.com/office/powerpoint/2010/main" val="2854181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Indexing Values in a Vector</a:t>
            </a:r>
          </a:p>
        </p:txBody>
      </p:sp>
      <p:sp>
        <p:nvSpPr>
          <p:cNvPr id="3" name="Subtitle 2">
            <a:extLst>
              <a:ext uri="{FF2B5EF4-FFF2-40B4-BE49-F238E27FC236}">
                <a16:creationId xmlns:a16="http://schemas.microsoft.com/office/drawing/2014/main" id="{455040D2-9CB9-6F13-E27D-644540A00CBD}"/>
              </a:ext>
            </a:extLst>
          </p:cNvPr>
          <p:cNvSpPr>
            <a:spLocks noGrp="1"/>
          </p:cNvSpPr>
          <p:nvPr>
            <p:ph idx="1"/>
          </p:nvPr>
        </p:nvSpPr>
        <p:spPr>
          <a:xfrm>
            <a:off x="700935" y="2440070"/>
            <a:ext cx="11029616" cy="3743522"/>
          </a:xfrm>
        </p:spPr>
        <p:txBody>
          <a:bodyPr vert="horz" lIns="91440" tIns="45720" rIns="91440" bIns="45720" rtlCol="0" anchor="t">
            <a:noAutofit/>
          </a:bodyPr>
          <a:lstStyle/>
          <a:p>
            <a:pPr marL="0" indent="0">
              <a:buNone/>
            </a:pPr>
            <a:r>
              <a:rPr lang="en-US" sz="2800" b="1" i="1" dirty="0">
                <a:solidFill>
                  <a:schemeClr val="accent1">
                    <a:lumMod val="75000"/>
                    <a:lumOff val="25000"/>
                  </a:schemeClr>
                </a:solidFill>
              </a:rPr>
              <a:t>Indexing</a:t>
            </a:r>
            <a:r>
              <a:rPr lang="en-US" sz="2400" dirty="0"/>
              <a:t> –giving a unique number to each element based on its </a:t>
            </a:r>
            <a:r>
              <a:rPr lang="en-US" sz="2400" b="1" i="1" dirty="0">
                <a:solidFill>
                  <a:schemeClr val="accent1">
                    <a:lumMod val="75000"/>
                    <a:lumOff val="25000"/>
                  </a:schemeClr>
                </a:solidFill>
              </a:rPr>
              <a:t>position</a:t>
            </a:r>
            <a:r>
              <a:rPr lang="en-US" sz="2400" dirty="0"/>
              <a:t> in the list</a:t>
            </a:r>
          </a:p>
          <a:p>
            <a:pPr marL="0" indent="0">
              <a:buNone/>
            </a:pPr>
            <a:r>
              <a:rPr lang="en-US" sz="2400" dirty="0"/>
              <a:t>Indices in R start from 1 </a:t>
            </a:r>
          </a:p>
          <a:p>
            <a:pPr marL="0" indent="0">
              <a:buNone/>
            </a:pPr>
            <a:r>
              <a:rPr lang="en-US" sz="2400" dirty="0"/>
              <a:t>					</a:t>
            </a:r>
          </a:p>
          <a:p>
            <a:pPr marL="0" indent="0">
              <a:buNone/>
            </a:pPr>
            <a:endParaRPr lang="en-US" sz="2400" dirty="0">
              <a:solidFill>
                <a:srgbClr val="000000"/>
              </a:solidFill>
              <a:ea typeface="+mn-lt"/>
              <a:cs typeface="+mn-lt"/>
            </a:endParaRP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238763" cy="523220"/>
          </a:xfrm>
          <a:prstGeom prst="rect">
            <a:avLst/>
          </a:prstGeom>
          <a:noFill/>
        </p:spPr>
        <p:txBody>
          <a:bodyPr wrap="square">
            <a:spAutoFit/>
          </a:bodyPr>
          <a:lstStyle/>
          <a:p>
            <a:pPr marL="0" indent="0">
              <a:buNone/>
            </a:pPr>
            <a:r>
              <a:rPr lang="en-US" sz="2800" dirty="0"/>
              <a:t>Retrieving single </a:t>
            </a:r>
            <a:r>
              <a:rPr lang="en-US" sz="2800" b="1" i="1" dirty="0">
                <a:solidFill>
                  <a:srgbClr val="0070C0"/>
                </a:solidFill>
              </a:rPr>
              <a:t>elements</a:t>
            </a:r>
            <a:r>
              <a:rPr lang="en-US" sz="2800" dirty="0"/>
              <a:t> from a vector</a:t>
            </a:r>
          </a:p>
        </p:txBody>
      </p:sp>
      <p:sp>
        <p:nvSpPr>
          <p:cNvPr id="6" name="TextBox 5">
            <a:extLst>
              <a:ext uri="{FF2B5EF4-FFF2-40B4-BE49-F238E27FC236}">
                <a16:creationId xmlns:a16="http://schemas.microsoft.com/office/drawing/2014/main" id="{7A1AAB5D-F200-D7AD-B279-A25AC1B1E526}"/>
              </a:ext>
            </a:extLst>
          </p:cNvPr>
          <p:cNvSpPr txBox="1"/>
          <p:nvPr/>
        </p:nvSpPr>
        <p:spPr>
          <a:xfrm>
            <a:off x="2775858" y="4509811"/>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7" name="TextBox 6">
            <a:extLst>
              <a:ext uri="{FF2B5EF4-FFF2-40B4-BE49-F238E27FC236}">
                <a16:creationId xmlns:a16="http://schemas.microsoft.com/office/drawing/2014/main" id="{DADBC1B6-C4E8-F9E9-AE57-7A5E8701961C}"/>
              </a:ext>
            </a:extLst>
          </p:cNvPr>
          <p:cNvSpPr txBox="1"/>
          <p:nvPr/>
        </p:nvSpPr>
        <p:spPr>
          <a:xfrm>
            <a:off x="1524000" y="3962445"/>
            <a:ext cx="8828314" cy="707886"/>
          </a:xfrm>
          <a:prstGeom prst="rect">
            <a:avLst/>
          </a:prstGeom>
          <a:noFill/>
        </p:spPr>
        <p:txBody>
          <a:bodyPr wrap="square">
            <a:spAutoFit/>
          </a:bodyPr>
          <a:lstStyle/>
          <a:p>
            <a:pPr marL="0" indent="0">
              <a:buNone/>
            </a:pPr>
            <a:r>
              <a:rPr lang="en-US" sz="3200" dirty="0">
                <a:solidFill>
                  <a:schemeClr val="accent1">
                    <a:lumMod val="75000"/>
                    <a:lumOff val="25000"/>
                  </a:schemeClr>
                </a:solidFill>
                <a:latin typeface="Monaco" pitchFamily="2" charset="77"/>
              </a:rPr>
              <a:t>Position/Index:	</a:t>
            </a:r>
            <a:r>
              <a:rPr lang="en-US" sz="4000" dirty="0">
                <a:solidFill>
                  <a:schemeClr val="accent1">
                    <a:lumMod val="75000"/>
                    <a:lumOff val="25000"/>
                  </a:schemeClr>
                </a:solidFill>
                <a:latin typeface="Monaco" pitchFamily="2" charset="77"/>
              </a:rPr>
              <a:t>1   2   3  4</a:t>
            </a:r>
          </a:p>
        </p:txBody>
      </p:sp>
    </p:spTree>
    <p:extLst>
      <p:ext uri="{BB962C8B-B14F-4D97-AF65-F5344CB8AC3E}">
        <p14:creationId xmlns:p14="http://schemas.microsoft.com/office/powerpoint/2010/main" val="54730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Selecting elements from a vector</a:t>
            </a: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844351" cy="523220"/>
          </a:xfrm>
          <a:prstGeom prst="rect">
            <a:avLst/>
          </a:prstGeom>
          <a:noFill/>
        </p:spPr>
        <p:txBody>
          <a:bodyPr wrap="square">
            <a:spAutoFit/>
          </a:bodyPr>
          <a:lstStyle/>
          <a:p>
            <a:pPr marL="0" indent="0">
              <a:buNone/>
            </a:pPr>
            <a:r>
              <a:rPr lang="en-US" sz="2800" b="1" i="1" dirty="0">
                <a:solidFill>
                  <a:srgbClr val="0070C0"/>
                </a:solidFill>
              </a:rPr>
              <a:t>elements</a:t>
            </a:r>
            <a:r>
              <a:rPr lang="en-US" sz="2800" dirty="0"/>
              <a:t> of a vector can be selected using </a:t>
            </a:r>
            <a:r>
              <a:rPr lang="en-US" sz="2800" b="1" dirty="0">
                <a:solidFill>
                  <a:srgbClr val="0070C0"/>
                </a:solidFill>
              </a:rPr>
              <a:t>[ ]</a:t>
            </a:r>
            <a:r>
              <a:rPr lang="en-US" sz="2800" dirty="0"/>
              <a:t> </a:t>
            </a:r>
          </a:p>
        </p:txBody>
      </p:sp>
      <p:sp>
        <p:nvSpPr>
          <p:cNvPr id="6" name="TextBox 5">
            <a:extLst>
              <a:ext uri="{FF2B5EF4-FFF2-40B4-BE49-F238E27FC236}">
                <a16:creationId xmlns:a16="http://schemas.microsoft.com/office/drawing/2014/main" id="{7A1AAB5D-F200-D7AD-B279-A25AC1B1E526}"/>
              </a:ext>
            </a:extLst>
          </p:cNvPr>
          <p:cNvSpPr txBox="1"/>
          <p:nvPr/>
        </p:nvSpPr>
        <p:spPr>
          <a:xfrm>
            <a:off x="2400300" y="2864449"/>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9" name="TextBox 8">
            <a:extLst>
              <a:ext uri="{FF2B5EF4-FFF2-40B4-BE49-F238E27FC236}">
                <a16:creationId xmlns:a16="http://schemas.microsoft.com/office/drawing/2014/main" id="{7F95DDE4-3D09-73D7-D1F8-A19CC31165EF}"/>
              </a:ext>
            </a:extLst>
          </p:cNvPr>
          <p:cNvSpPr txBox="1"/>
          <p:nvPr/>
        </p:nvSpPr>
        <p:spPr>
          <a:xfrm>
            <a:off x="2177143" y="3976858"/>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1</a:t>
            </a:r>
            <a:r>
              <a:rPr lang="en-US" sz="4500" b="1" dirty="0">
                <a:solidFill>
                  <a:srgbClr val="0070C0"/>
                </a:solidFill>
                <a:latin typeface="Monaco" pitchFamily="2" charset="77"/>
              </a:rPr>
              <a:t>]</a:t>
            </a:r>
            <a:r>
              <a:rPr lang="en-US" sz="4500" dirty="0">
                <a:solidFill>
                  <a:schemeClr val="tx1"/>
                </a:solidFill>
                <a:latin typeface="Monaco" pitchFamily="2" charset="77"/>
              </a:rPr>
              <a:t>  stores  2</a:t>
            </a:r>
            <a:endParaRPr lang="en-US" sz="4500" dirty="0">
              <a:solidFill>
                <a:srgbClr val="00B0F0"/>
              </a:solidFill>
              <a:latin typeface="Monaco" pitchFamily="2" charset="77"/>
            </a:endParaRPr>
          </a:p>
        </p:txBody>
      </p:sp>
      <p:sp>
        <p:nvSpPr>
          <p:cNvPr id="10" name="TextBox 9">
            <a:extLst>
              <a:ext uri="{FF2B5EF4-FFF2-40B4-BE49-F238E27FC236}">
                <a16:creationId xmlns:a16="http://schemas.microsoft.com/office/drawing/2014/main" id="{66AF4019-A840-60B9-7031-BDAA47AACCB8}"/>
              </a:ext>
            </a:extLst>
          </p:cNvPr>
          <p:cNvSpPr txBox="1"/>
          <p:nvPr/>
        </p:nvSpPr>
        <p:spPr>
          <a:xfrm>
            <a:off x="2177143" y="4979170"/>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2</a:t>
            </a:r>
            <a:r>
              <a:rPr lang="en-US" sz="4500" b="1" dirty="0">
                <a:solidFill>
                  <a:srgbClr val="0070C0"/>
                </a:solidFill>
                <a:latin typeface="Monaco" pitchFamily="2" charset="77"/>
              </a:rPr>
              <a:t>]</a:t>
            </a:r>
            <a:r>
              <a:rPr lang="en-US" sz="4500" dirty="0">
                <a:solidFill>
                  <a:schemeClr val="tx1"/>
                </a:solidFill>
                <a:latin typeface="Monaco" pitchFamily="2" charset="77"/>
              </a:rPr>
              <a:t>  stores  4</a:t>
            </a:r>
            <a:endParaRPr lang="en-US" sz="4500" dirty="0">
              <a:solidFill>
                <a:srgbClr val="00B0F0"/>
              </a:solidFill>
              <a:latin typeface="Monaco" pitchFamily="2" charset="77"/>
            </a:endParaRPr>
          </a:p>
        </p:txBody>
      </p:sp>
      <p:sp>
        <p:nvSpPr>
          <p:cNvPr id="12" name="TextBox 11">
            <a:extLst>
              <a:ext uri="{FF2B5EF4-FFF2-40B4-BE49-F238E27FC236}">
                <a16:creationId xmlns:a16="http://schemas.microsoft.com/office/drawing/2014/main" id="{1D5D5346-361C-4BA5-0348-8B4D466F66B2}"/>
              </a:ext>
            </a:extLst>
          </p:cNvPr>
          <p:cNvSpPr txBox="1"/>
          <p:nvPr/>
        </p:nvSpPr>
        <p:spPr>
          <a:xfrm>
            <a:off x="581192" y="2007343"/>
            <a:ext cx="5797836" cy="523220"/>
          </a:xfrm>
          <a:prstGeom prst="rect">
            <a:avLst/>
          </a:prstGeom>
          <a:noFill/>
        </p:spPr>
        <p:txBody>
          <a:bodyPr wrap="square">
            <a:spAutoFit/>
          </a:bodyPr>
          <a:lstStyle/>
          <a:p>
            <a:pPr marL="0" indent="0">
              <a:buNone/>
            </a:pPr>
            <a:r>
              <a:rPr lang="en-US" sz="2800" dirty="0"/>
              <a:t>The </a:t>
            </a:r>
            <a:r>
              <a:rPr lang="en-US" sz="2800" dirty="0">
                <a:solidFill>
                  <a:schemeClr val="accent2"/>
                </a:solidFill>
              </a:rPr>
              <a:t>position/index </a:t>
            </a:r>
            <a:r>
              <a:rPr lang="en-US" sz="2800" dirty="0"/>
              <a:t>goes inside </a:t>
            </a:r>
            <a:r>
              <a:rPr lang="en-US" sz="2800" b="1" dirty="0">
                <a:solidFill>
                  <a:srgbClr val="0070C0"/>
                </a:solidFill>
              </a:rPr>
              <a:t>[ ]</a:t>
            </a:r>
            <a:r>
              <a:rPr lang="en-US" sz="2800" dirty="0"/>
              <a:t> </a:t>
            </a:r>
          </a:p>
        </p:txBody>
      </p:sp>
    </p:spTree>
    <p:extLst>
      <p:ext uri="{BB962C8B-B14F-4D97-AF65-F5344CB8AC3E}">
        <p14:creationId xmlns:p14="http://schemas.microsoft.com/office/powerpoint/2010/main" val="404695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0CC24-DB79-DCD8-D67A-B408E80DD54B}"/>
              </a:ext>
            </a:extLst>
          </p:cNvPr>
          <p:cNvSpPr>
            <a:spLocks noGrp="1"/>
          </p:cNvSpPr>
          <p:nvPr>
            <p:ph idx="1"/>
          </p:nvPr>
        </p:nvSpPr>
        <p:spPr/>
        <p:txBody>
          <a:bodyPr>
            <a:noAutofit/>
          </a:bodyPr>
          <a:lstStyle/>
          <a:p>
            <a:pPr marL="0" indent="0" algn="ctr">
              <a:buNone/>
            </a:pPr>
            <a:r>
              <a:rPr lang="en-US" sz="4000" dirty="0">
                <a:latin typeface="Monaco" pitchFamily="2" charset="77"/>
              </a:rPr>
              <a:t>x &lt;- </a:t>
            </a:r>
            <a:r>
              <a:rPr lang="en-US" sz="4000" dirty="0">
                <a:solidFill>
                  <a:srgbClr val="00B0F0"/>
                </a:solidFill>
                <a:latin typeface="Monaco" pitchFamily="2" charset="77"/>
              </a:rPr>
              <a:t>c(</a:t>
            </a:r>
            <a:r>
              <a:rPr lang="en-US" sz="4000" dirty="0">
                <a:latin typeface="Monaco" pitchFamily="2" charset="77"/>
              </a:rPr>
              <a:t>2, 4, 7, 8</a:t>
            </a:r>
            <a:r>
              <a:rPr lang="en-US" sz="4000" dirty="0">
                <a:solidFill>
                  <a:srgbClr val="00B0F0"/>
                </a:solidFill>
                <a:latin typeface="Monaco" pitchFamily="2" charset="77"/>
              </a:rPr>
              <a:t>)</a:t>
            </a:r>
          </a:p>
          <a:p>
            <a:pPr marL="0" indent="0" algn="ctr">
              <a:buNone/>
            </a:pPr>
            <a:r>
              <a:rPr lang="en-US" sz="4000" dirty="0">
                <a:solidFill>
                  <a:schemeClr val="tx1"/>
                </a:solidFill>
                <a:latin typeface="Monaco" pitchFamily="2" charset="77"/>
              </a:rPr>
              <a:t>x</a:t>
            </a:r>
            <a:r>
              <a:rPr lang="en-US" sz="4000" b="1" dirty="0">
                <a:solidFill>
                  <a:srgbClr val="0070C0"/>
                </a:solidFill>
                <a:latin typeface="Monaco" pitchFamily="2" charset="77"/>
              </a:rPr>
              <a:t>[</a:t>
            </a:r>
            <a:r>
              <a:rPr lang="en-US" sz="4000" dirty="0">
                <a:solidFill>
                  <a:schemeClr val="accent2"/>
                </a:solidFill>
                <a:latin typeface="Monaco" pitchFamily="2" charset="77"/>
              </a:rPr>
              <a:t>2</a:t>
            </a:r>
            <a:r>
              <a:rPr lang="en-US" sz="4000" b="1" dirty="0">
                <a:solidFill>
                  <a:srgbClr val="0070C0"/>
                </a:solidFill>
                <a:latin typeface="Monaco" pitchFamily="2" charset="77"/>
              </a:rPr>
              <a:t>]</a:t>
            </a:r>
            <a:r>
              <a:rPr lang="en-US" sz="4000" dirty="0">
                <a:latin typeface="Monaco" pitchFamily="2" charset="77"/>
              </a:rPr>
              <a:t> &lt;- 6</a:t>
            </a:r>
          </a:p>
          <a:p>
            <a:pPr marL="0" indent="0" algn="ctr">
              <a:buNone/>
            </a:pPr>
            <a:r>
              <a:rPr lang="en-US" sz="4000" dirty="0">
                <a:latin typeface="Monaco" pitchFamily="2" charset="77"/>
              </a:rPr>
              <a:t>x</a:t>
            </a:r>
          </a:p>
          <a:p>
            <a:pPr marL="0" indent="0" algn="ctr">
              <a:buNone/>
            </a:pPr>
            <a:endParaRPr lang="en-US" sz="4000" dirty="0">
              <a:latin typeface="Monaco" pitchFamily="2" charset="77"/>
            </a:endParaRPr>
          </a:p>
          <a:p>
            <a:pPr marL="0" indent="0" algn="ctr">
              <a:buNone/>
            </a:pPr>
            <a:r>
              <a:rPr lang="en-US" sz="4000" dirty="0">
                <a:latin typeface="Monaco" pitchFamily="2" charset="77"/>
              </a:rPr>
              <a:t>2, </a:t>
            </a:r>
            <a:r>
              <a:rPr lang="en-US" sz="4000" dirty="0">
                <a:solidFill>
                  <a:srgbClr val="FF0000"/>
                </a:solidFill>
                <a:latin typeface="Monaco" pitchFamily="2" charset="77"/>
              </a:rPr>
              <a:t>6</a:t>
            </a:r>
            <a:r>
              <a:rPr lang="en-US" sz="4000" dirty="0">
                <a:latin typeface="Monaco" pitchFamily="2" charset="77"/>
              </a:rPr>
              <a:t>, 7, 8</a:t>
            </a:r>
          </a:p>
          <a:p>
            <a:pPr marL="0" indent="0" algn="ctr">
              <a:buNone/>
            </a:pPr>
            <a:endParaRPr lang="en-US" sz="4000" dirty="0">
              <a:latin typeface="Monaco" pitchFamily="2" charset="77"/>
            </a:endParaRPr>
          </a:p>
        </p:txBody>
      </p:sp>
      <p:sp>
        <p:nvSpPr>
          <p:cNvPr id="6" name="Title 1">
            <a:extLst>
              <a:ext uri="{FF2B5EF4-FFF2-40B4-BE49-F238E27FC236}">
                <a16:creationId xmlns:a16="http://schemas.microsoft.com/office/drawing/2014/main" id="{08BEB4C4-6B88-AFF4-16BA-33B7C02B8435}"/>
              </a:ext>
            </a:extLst>
          </p:cNvPr>
          <p:cNvSpPr>
            <a:spLocks noGrp="1"/>
          </p:cNvSpPr>
          <p:nvPr>
            <p:ph type="title"/>
          </p:nvPr>
        </p:nvSpPr>
        <p:spPr>
          <a:xfrm>
            <a:off x="581192" y="357398"/>
            <a:ext cx="11029616" cy="1189554"/>
          </a:xfrm>
        </p:spPr>
        <p:txBody>
          <a:bodyPr/>
          <a:lstStyle/>
          <a:p>
            <a:r>
              <a:rPr lang="en-US" dirty="0">
                <a:solidFill>
                  <a:schemeClr val="tx1"/>
                </a:solidFill>
              </a:rPr>
              <a:t>changing a variable</a:t>
            </a:r>
          </a:p>
        </p:txBody>
      </p:sp>
    </p:spTree>
    <p:extLst>
      <p:ext uri="{BB962C8B-B14F-4D97-AF65-F5344CB8AC3E}">
        <p14:creationId xmlns:p14="http://schemas.microsoft.com/office/powerpoint/2010/main" val="281250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FC36-5386-748C-4212-7FF508455C42}"/>
              </a:ext>
            </a:extLst>
          </p:cNvPr>
          <p:cNvSpPr>
            <a:spLocks noGrp="1"/>
          </p:cNvSpPr>
          <p:nvPr>
            <p:ph type="title"/>
          </p:nvPr>
        </p:nvSpPr>
        <p:spPr>
          <a:xfrm>
            <a:off x="581192" y="491764"/>
            <a:ext cx="11029616" cy="1189554"/>
          </a:xfrm>
        </p:spPr>
        <p:txBody>
          <a:bodyPr/>
          <a:lstStyle/>
          <a:p>
            <a:r>
              <a:rPr lang="en-US" dirty="0">
                <a:solidFill>
                  <a:schemeClr val="tx1"/>
                </a:solidFill>
              </a:rPr>
              <a:t>Changing a variable</a:t>
            </a:r>
          </a:p>
        </p:txBody>
      </p:sp>
      <p:sp>
        <p:nvSpPr>
          <p:cNvPr id="3" name="Content Placeholder 2">
            <a:extLst>
              <a:ext uri="{FF2B5EF4-FFF2-40B4-BE49-F238E27FC236}">
                <a16:creationId xmlns:a16="http://schemas.microsoft.com/office/drawing/2014/main" id="{9950CC24-DB79-DCD8-D67A-B408E80DD54B}"/>
              </a:ext>
            </a:extLst>
          </p:cNvPr>
          <p:cNvSpPr>
            <a:spLocks noGrp="1"/>
          </p:cNvSpPr>
          <p:nvPr>
            <p:ph idx="1"/>
          </p:nvPr>
        </p:nvSpPr>
        <p:spPr>
          <a:xfrm>
            <a:off x="838200" y="1825625"/>
            <a:ext cx="10515600" cy="4667250"/>
          </a:xfrm>
        </p:spPr>
        <p:txBody>
          <a:bodyPr>
            <a:normAutofit fontScale="92500" lnSpcReduction="10000"/>
          </a:bodyPr>
          <a:lstStyle/>
          <a:p>
            <a:pPr marL="0" indent="0" algn="ctr">
              <a:buNone/>
            </a:pPr>
            <a:r>
              <a:rPr lang="en-US" sz="4800" dirty="0">
                <a:latin typeface="Monaco" pitchFamily="2" charset="77"/>
              </a:rPr>
              <a:t>x &lt;- </a:t>
            </a:r>
            <a:r>
              <a:rPr lang="en-US" sz="4800" dirty="0">
                <a:solidFill>
                  <a:srgbClr val="00B0F0"/>
                </a:solidFill>
                <a:latin typeface="Monaco" pitchFamily="2" charset="77"/>
              </a:rPr>
              <a:t>c(</a:t>
            </a:r>
            <a:r>
              <a:rPr lang="en-US" sz="4800" dirty="0">
                <a:latin typeface="Monaco" pitchFamily="2" charset="77"/>
              </a:rPr>
              <a:t>2, 4, 7, 8</a:t>
            </a:r>
            <a:r>
              <a:rPr lang="en-US" sz="4800" dirty="0">
                <a:solidFill>
                  <a:srgbClr val="00B0F0"/>
                </a:solidFill>
                <a:latin typeface="Monaco" pitchFamily="2" charset="77"/>
              </a:rPr>
              <a:t>)</a:t>
            </a:r>
          </a:p>
          <a:p>
            <a:pPr marL="0" indent="0" algn="ctr">
              <a:buNone/>
            </a:pPr>
            <a:r>
              <a:rPr lang="en-US" sz="4800" dirty="0">
                <a:latin typeface="Monaco" pitchFamily="2" charset="77"/>
              </a:rPr>
              <a:t>x &lt;- 6</a:t>
            </a:r>
          </a:p>
          <a:p>
            <a:pPr marL="0" indent="0" algn="ctr">
              <a:buNone/>
            </a:pPr>
            <a:r>
              <a:rPr lang="en-US" sz="4800" dirty="0">
                <a:latin typeface="Monaco" pitchFamily="2" charset="77"/>
              </a:rPr>
              <a:t>x</a:t>
            </a:r>
          </a:p>
          <a:p>
            <a:pPr marL="0" indent="0" algn="ctr">
              <a:buNone/>
            </a:pPr>
            <a:endParaRPr lang="en-US" sz="4800" dirty="0">
              <a:latin typeface="Monaco" pitchFamily="2" charset="77"/>
            </a:endParaRPr>
          </a:p>
          <a:p>
            <a:pPr marL="0" indent="0" algn="ctr">
              <a:buNone/>
            </a:pPr>
            <a:r>
              <a:rPr lang="en-US" sz="4800" dirty="0">
                <a:solidFill>
                  <a:srgbClr val="FF0000"/>
                </a:solidFill>
                <a:latin typeface="Monaco" pitchFamily="2" charset="77"/>
              </a:rPr>
              <a:t>6</a:t>
            </a:r>
          </a:p>
          <a:p>
            <a:pPr marL="0" indent="0" algn="ctr">
              <a:buNone/>
            </a:pPr>
            <a:r>
              <a:rPr lang="en-US" sz="3500" b="1" dirty="0"/>
              <a:t>R doesn’t care what’s in the variable “box”!</a:t>
            </a:r>
          </a:p>
        </p:txBody>
      </p:sp>
    </p:spTree>
    <p:extLst>
      <p:ext uri="{BB962C8B-B14F-4D97-AF65-F5344CB8AC3E}">
        <p14:creationId xmlns:p14="http://schemas.microsoft.com/office/powerpoint/2010/main" val="403090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5" name="Rectangle 34">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script3.R</a:t>
            </a:r>
          </a:p>
        </p:txBody>
      </p:sp>
    </p:spTree>
    <p:extLst>
      <p:ext uri="{BB962C8B-B14F-4D97-AF65-F5344CB8AC3E}">
        <p14:creationId xmlns:p14="http://schemas.microsoft.com/office/powerpoint/2010/main" val="9790075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Rectangle 67">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ectangle 68">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Rectangle 69">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65" name="Rectangle 64">
            <a:extLst>
              <a:ext uri="{FF2B5EF4-FFF2-40B4-BE49-F238E27FC236}">
                <a16:creationId xmlns:a16="http://schemas.microsoft.com/office/drawing/2014/main" id="{A88E2400-FAC4-468B-846D-75E60D0A0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AD2CA5C-E1A7-4B7C-8BD8-210689271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986200459"/>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3FA7D6D-EB13-3F25-E453-A24796297F8A}"/>
              </a:ext>
            </a:extLst>
          </p:cNvPr>
          <p:cNvSpPr txBox="1"/>
          <p:nvPr/>
        </p:nvSpPr>
        <p:spPr>
          <a:xfrm>
            <a:off x="952902" y="5537890"/>
            <a:ext cx="10202778" cy="584775"/>
          </a:xfrm>
          <a:prstGeom prst="rect">
            <a:avLst/>
          </a:prstGeom>
          <a:noFill/>
        </p:spPr>
        <p:txBody>
          <a:bodyPr wrap="square">
            <a:spAutoFit/>
          </a:bodyPr>
          <a:lstStyle/>
          <a:p>
            <a:pPr marL="457200" lvl="1" indent="-457200">
              <a:buNone/>
            </a:pPr>
            <a:r>
              <a:rPr lang="en-US" sz="3200" i="0" dirty="0">
                <a:solidFill>
                  <a:schemeClr val="bg1"/>
                </a:solidFill>
                <a:ea typeface="Calibri"/>
                <a:cs typeface="Calibri"/>
              </a:rPr>
              <a:t>No worries if you don't understand any of these terms yet!!</a:t>
            </a:r>
          </a:p>
        </p:txBody>
      </p:sp>
    </p:spTree>
    <p:extLst>
      <p:ext uri="{BB962C8B-B14F-4D97-AF65-F5344CB8AC3E}">
        <p14:creationId xmlns:p14="http://schemas.microsoft.com/office/powerpoint/2010/main" val="3083346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641706870"/>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4182722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functions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define a function </a:t>
            </a:r>
          </a:p>
          <a:p>
            <a:pPr algn="r"/>
            <a:r>
              <a:rPr lang="en-US" sz="2000" dirty="0"/>
              <a:t>call a function </a:t>
            </a:r>
          </a:p>
          <a:p>
            <a:pPr algn="r"/>
            <a:r>
              <a:rPr lang="en-US" sz="2000" dirty="0"/>
              <a:t>Input parameters</a:t>
            </a:r>
          </a:p>
          <a:p>
            <a:pPr algn="r"/>
            <a:r>
              <a:rPr lang="en-US" sz="2000" dirty="0"/>
              <a:t>return values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4421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505059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a:t>
            </a:r>
            <a:endParaRPr lang="en-US" sz="2800" i="0" dirty="0">
              <a:solidFill>
                <a:schemeClr val="tx1"/>
              </a:solidFill>
            </a:endParaRPr>
          </a:p>
        </p:txBody>
      </p:sp>
    </p:spTree>
    <p:extLst>
      <p:ext uri="{BB962C8B-B14F-4D97-AF65-F5344CB8AC3E}">
        <p14:creationId xmlns:p14="http://schemas.microsoft.com/office/powerpoint/2010/main" val="3516119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tx1"/>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Let’s look at a useful function..</a:t>
            </a:r>
          </a:p>
        </p:txBody>
      </p:sp>
    </p:spTree>
    <p:extLst>
      <p:ext uri="{BB962C8B-B14F-4D97-AF65-F5344CB8AC3E}">
        <p14:creationId xmlns:p14="http://schemas.microsoft.com/office/powerpoint/2010/main" val="3074332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have </a:t>
            </a:r>
            <a:r>
              <a:rPr lang="en-US" sz="2800" b="1" dirty="0">
                <a:solidFill>
                  <a:srgbClr val="FF0000"/>
                </a:solidFill>
                <a:ea typeface="Calibri"/>
                <a:cs typeface="Calibri"/>
              </a:rPr>
              <a:t>names</a:t>
            </a:r>
          </a:p>
        </p:txBody>
      </p:sp>
      <p:sp>
        <p:nvSpPr>
          <p:cNvPr id="2" name="Content Placeholder 2">
            <a:extLst>
              <a:ext uri="{FF2B5EF4-FFF2-40B4-BE49-F238E27FC236}">
                <a16:creationId xmlns:a16="http://schemas.microsoft.com/office/drawing/2014/main" id="{D421D7FF-7F14-D30B-C263-09322E10ADE3}"/>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304135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rgbClr val="0070C0"/>
                </a:solidFill>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r>
              <a:rPr lang="en" sz="2400" dirty="0">
                <a:solidFill>
                  <a:srgbClr val="0070C0"/>
                </a:solidFill>
                <a:latin typeface="Monaco" pitchFamily="2" charset="77"/>
                <a:ea typeface="Arial"/>
                <a:cs typeface="Arial"/>
                <a:sym typeface="Arial"/>
              </a:rPr>
              <a:t>)</a:t>
            </a:r>
            <a:endParaRPr sz="2400" dirty="0">
              <a:solidFill>
                <a:srgbClr val="0070C0"/>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can be </a:t>
            </a:r>
            <a:r>
              <a:rPr lang="en-US" sz="2800" b="1" dirty="0">
                <a:solidFill>
                  <a:srgbClr val="FF0000"/>
                </a:solidFill>
                <a:ea typeface="Calibri"/>
                <a:cs typeface="Calibri"/>
              </a:rPr>
              <a:t>called with their names using </a:t>
            </a:r>
            <a:r>
              <a:rPr lang="en-US" sz="2800" b="1" dirty="0">
                <a:solidFill>
                  <a:srgbClr val="0070C0"/>
                </a:solidFill>
                <a:ea typeface="Calibri"/>
                <a:cs typeface="Calibri"/>
              </a:rPr>
              <a:t>( )</a:t>
            </a:r>
          </a:p>
        </p:txBody>
      </p:sp>
      <p:sp>
        <p:nvSpPr>
          <p:cNvPr id="2" name="Content Placeholder 2">
            <a:extLst>
              <a:ext uri="{FF2B5EF4-FFF2-40B4-BE49-F238E27FC236}">
                <a16:creationId xmlns:a16="http://schemas.microsoft.com/office/drawing/2014/main" id="{AA00DFA2-ECD2-FCAD-A39D-6B1E10188319}"/>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624922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take </a:t>
            </a:r>
            <a:r>
              <a:rPr lang="en-US" sz="2800" b="1" dirty="0">
                <a:solidFill>
                  <a:srgbClr val="00B050"/>
                </a:solidFill>
                <a:ea typeface="Calibri"/>
                <a:cs typeface="Calibri"/>
              </a:rPr>
              <a:t>input parameters </a:t>
            </a:r>
            <a:r>
              <a:rPr lang="en-US" sz="2800" b="1" dirty="0">
                <a:solidFill>
                  <a:schemeClr val="tx1"/>
                </a:solidFill>
                <a:ea typeface="Calibri"/>
                <a:cs typeface="Calibri"/>
              </a:rPr>
              <a:t>or </a:t>
            </a:r>
            <a:r>
              <a:rPr lang="en-US" sz="2800" b="1" dirty="0">
                <a:solidFill>
                  <a:srgbClr val="00B050"/>
                </a:solidFill>
                <a:ea typeface="Calibri"/>
                <a:cs typeface="Calibri"/>
              </a:rPr>
              <a:t>arguments </a:t>
            </a:r>
            <a:r>
              <a:rPr lang="en-US" sz="2800" b="1" dirty="0">
                <a:solidFill>
                  <a:schemeClr val="tx1"/>
                </a:solidFill>
                <a:ea typeface="Calibri"/>
                <a:cs typeface="Calibri"/>
              </a:rPr>
              <a:t>inside ( )</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00B050"/>
                </a:solidFill>
                <a:latin typeface="Monaco" pitchFamily="2" charset="77"/>
                <a:ea typeface="Arial"/>
                <a:cs typeface="Arial"/>
                <a:sym typeface="Arial"/>
              </a:rPr>
              <a:t>file, header = TRUE, </a:t>
            </a:r>
            <a:r>
              <a:rPr lang="en-US" sz="2400" dirty="0" err="1">
                <a:solidFill>
                  <a:srgbClr val="00B050"/>
                </a:solidFill>
                <a:latin typeface="Monaco" pitchFamily="2" charset="77"/>
                <a:ea typeface="Arial"/>
                <a:cs typeface="Arial"/>
                <a:sym typeface="Arial"/>
              </a:rPr>
              <a:t>sep</a:t>
            </a:r>
            <a:r>
              <a:rPr lang="en-US" sz="2400" dirty="0">
                <a:solidFill>
                  <a:srgbClr val="00B050"/>
                </a:solidFill>
                <a:latin typeface="Monaco" pitchFamily="2" charset="77"/>
                <a:ea typeface="Arial"/>
                <a:cs typeface="Arial"/>
                <a:sym typeface="Arial"/>
              </a:rPr>
              <a:t> = ",", quote = "\"",</a:t>
            </a:r>
          </a:p>
          <a:p>
            <a:pPr marL="0" indent="0"/>
            <a:r>
              <a:rPr lang="en-US" sz="2400" dirty="0">
                <a:solidFill>
                  <a:srgbClr val="00B050"/>
                </a:solidFill>
                <a:latin typeface="Monaco" pitchFamily="2" charset="77"/>
                <a:ea typeface="Arial"/>
                <a:cs typeface="Arial"/>
                <a:sym typeface="Arial"/>
              </a:rPr>
              <a:t>         dec = ".", fill = TRUE, </a:t>
            </a:r>
            <a:r>
              <a:rPr lang="en-US" sz="2400" dirty="0" err="1">
                <a:solidFill>
                  <a:srgbClr val="00B050"/>
                </a:solidFill>
                <a:latin typeface="Monaco" pitchFamily="2" charset="77"/>
                <a:ea typeface="Arial"/>
                <a:cs typeface="Arial"/>
                <a:sym typeface="Arial"/>
              </a:rPr>
              <a:t>comment.char</a:t>
            </a:r>
            <a:r>
              <a:rPr lang="en-US" sz="2400" dirty="0">
                <a:solidFill>
                  <a:srgbClr val="00B050"/>
                </a:solidFill>
                <a:latin typeface="Monaco" pitchFamily="2" charset="77"/>
                <a:ea typeface="Arial"/>
                <a:cs typeface="Arial"/>
                <a:sym typeface="Arial"/>
              </a:rPr>
              <a:t> = "", ...</a:t>
            </a:r>
            <a:r>
              <a:rPr lang="en-US" sz="2400" dirty="0">
                <a:solidFill>
                  <a:schemeClr val="tx1"/>
                </a:solidFill>
                <a:latin typeface="Monaco" pitchFamily="2" charset="77"/>
                <a:ea typeface="Arial"/>
                <a:cs typeface="Arial"/>
                <a:sym typeface="Arial"/>
              </a:rPr>
              <a:t>)</a:t>
            </a:r>
          </a:p>
        </p:txBody>
      </p:sp>
      <p:sp>
        <p:nvSpPr>
          <p:cNvPr id="6" name="Content Placeholder 2">
            <a:extLst>
              <a:ext uri="{FF2B5EF4-FFF2-40B4-BE49-F238E27FC236}">
                <a16:creationId xmlns:a16="http://schemas.microsoft.com/office/drawing/2014/main" id="{5C428738-A77B-506F-8620-969181FF0554}"/>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721160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78074"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 parameters also have names (</a:t>
            </a:r>
            <a:r>
              <a:rPr lang="en-US" sz="2800" b="1" dirty="0">
                <a:solidFill>
                  <a:srgbClr val="7030A0"/>
                </a:solidFill>
                <a:ea typeface="Calibri"/>
                <a:cs typeface="Calibri"/>
              </a:rPr>
              <a:t>parameter names</a:t>
            </a:r>
            <a:r>
              <a:rPr lang="en-US" sz="2800" b="1" dirty="0">
                <a:solidFill>
                  <a:schemeClr val="tx1"/>
                </a:solidFill>
                <a:ea typeface="Calibri"/>
                <a:cs typeface="Calibri"/>
              </a:rPr>
              <a:t>)</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7030A0"/>
                </a:solidFill>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quote</a:t>
            </a:r>
            <a:r>
              <a:rPr lang="en-US" sz="2400" dirty="0">
                <a:solidFill>
                  <a:schemeClr val="tx1"/>
                </a:solidFill>
                <a:latin typeface="Monaco" pitchFamily="2" charset="77"/>
                <a:ea typeface="Arial"/>
                <a:cs typeface="Arial"/>
                <a:sym typeface="Arial"/>
              </a:rPr>
              <a:t> = "\"",</a:t>
            </a:r>
          </a:p>
          <a:p>
            <a:pPr marL="0" indent="0"/>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dec</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fill</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comment.char</a:t>
            </a:r>
            <a:r>
              <a:rPr lang="en-US" sz="2400" dirty="0">
                <a:solidFill>
                  <a:srgbClr val="7030A0"/>
                </a:solidFill>
                <a:latin typeface="Monaco" pitchFamily="2" charset="77"/>
                <a:ea typeface="Arial"/>
                <a:cs typeface="Arial"/>
                <a:sym typeface="Arial"/>
              </a:rPr>
              <a:t> </a:t>
            </a:r>
            <a:r>
              <a:rPr lang="en-US" sz="2400" dirty="0">
                <a:solidFill>
                  <a:schemeClr val="tx1"/>
                </a:solidFill>
                <a:latin typeface="Monaco" pitchFamily="2" charset="77"/>
                <a:ea typeface="Arial"/>
                <a:cs typeface="Arial"/>
                <a:sym typeface="Arial"/>
              </a:rPr>
              <a:t>= "", ...)</a:t>
            </a:r>
          </a:p>
        </p:txBody>
      </p:sp>
      <p:sp>
        <p:nvSpPr>
          <p:cNvPr id="2" name="Content Placeholder 2">
            <a:extLst>
              <a:ext uri="{FF2B5EF4-FFF2-40B4-BE49-F238E27FC236}">
                <a16:creationId xmlns:a16="http://schemas.microsoft.com/office/drawing/2014/main" id="{42020435-CBFD-92F5-D2B4-726558CFBB8B}"/>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6958433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 parameters have </a:t>
            </a:r>
            <a:r>
              <a:rPr lang="en-US" sz="2800" b="1" dirty="0">
                <a:solidFill>
                  <a:schemeClr val="tx1"/>
                </a:solidFill>
                <a:highlight>
                  <a:srgbClr val="00FFFF"/>
                </a:highlight>
                <a:ea typeface="Calibri"/>
                <a:cs typeface="Calibri"/>
              </a:rPr>
              <a:t>default values</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quote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a:t>
            </a:r>
          </a:p>
          <a:p>
            <a:pPr marL="0" indent="0"/>
            <a:r>
              <a:rPr lang="en-US" sz="2400" dirty="0">
                <a:solidFill>
                  <a:schemeClr val="tx1"/>
                </a:solidFill>
                <a:latin typeface="Monaco" pitchFamily="2" charset="77"/>
                <a:ea typeface="Arial"/>
                <a:cs typeface="Arial"/>
                <a:sym typeface="Arial"/>
              </a:rPr>
              <a:t>         dec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fill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the values the function parameter will take if no values are provided for it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ABAC2CC4-6A31-1D2A-5AAF-515D0181130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796183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239039003"/>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03928"/>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However, some parameters are </a:t>
            </a:r>
            <a:r>
              <a:rPr lang="en-US" sz="2800" b="1" dirty="0">
                <a:solidFill>
                  <a:schemeClr val="tx1"/>
                </a:solidFill>
                <a:highlight>
                  <a:srgbClr val="FF0000"/>
                </a:highlight>
                <a:ea typeface="Calibri"/>
                <a:cs typeface="Calibri"/>
              </a:rPr>
              <a:t>required parameters</a:t>
            </a:r>
            <a:r>
              <a:rPr lang="en-US" sz="2800" b="1" dirty="0">
                <a:solidFill>
                  <a:schemeClr val="tx1"/>
                </a:solidFill>
                <a:ea typeface="Calibri"/>
                <a:cs typeface="Calibri"/>
              </a:rPr>
              <a:t>!</a:t>
            </a:r>
            <a:endParaRPr lang="en-US" sz="2800" b="1" dirty="0">
              <a:solidFill>
                <a:schemeClr val="tx1"/>
              </a:solidFill>
              <a:highlight>
                <a:srgbClr val="00FFFF"/>
              </a:highlight>
              <a:ea typeface="Calibri"/>
              <a:cs typeface="Calibri"/>
            </a:endParaRP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00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parameter values need to be provided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6561CB50-5B83-DF49-AB3B-2B87591C916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013657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highlight>
                  <a:srgbClr val="00FF00"/>
                </a:highlight>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functions also have </a:t>
            </a:r>
            <a:r>
              <a:rPr lang="en-US" sz="2800" b="1" dirty="0">
                <a:solidFill>
                  <a:schemeClr val="tx1"/>
                </a:solidFill>
                <a:highlight>
                  <a:srgbClr val="00FF00"/>
                </a:highlight>
                <a:ea typeface="Calibri"/>
                <a:cs typeface="Calibri"/>
              </a:rPr>
              <a:t>additional undefined parameters</a:t>
            </a: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583404" y="3919017"/>
            <a:ext cx="9411974"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additional values that can be taken by this function but are not explicitly listed in the function definition. </a:t>
            </a:r>
          </a:p>
          <a:p>
            <a:pPr marL="0" indent="0">
              <a:buFont typeface="Wingdings 2" panose="05020102010507070707" pitchFamily="18" charset="2"/>
              <a:buNone/>
            </a:pPr>
            <a:r>
              <a:rPr lang="en-US" sz="2800" dirty="0">
                <a:solidFill>
                  <a:schemeClr val="tx1"/>
                </a:solidFill>
                <a:ea typeface="Calibri"/>
                <a:cs typeface="Calibri"/>
              </a:rPr>
              <a:t>We will see some examples later.</a:t>
            </a:r>
            <a:endParaRPr lang="en-US" sz="2800" dirty="0">
              <a:solidFill>
                <a:schemeClr val="tx1"/>
              </a:solidFill>
              <a:highlight>
                <a:srgbClr val="00FFFF"/>
              </a:highlight>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accent3">
                    <a:lumMod val="75000"/>
                  </a:schemeClr>
                </a:solidFill>
                <a:ea typeface="Calibri"/>
                <a:cs typeface="Calibri"/>
              </a:rPr>
              <a:t>Putting it all together</a:t>
            </a:r>
            <a:endParaRPr lang="en-US" sz="2800" b="1" dirty="0">
              <a:solidFill>
                <a:schemeClr val="accent3">
                  <a:lumMod val="75000"/>
                </a:schemeClr>
              </a:solidFill>
              <a:highlight>
                <a:srgbClr val="00FF00"/>
              </a:highlight>
              <a:ea typeface="Calibri"/>
              <a:cs typeface="Calibri"/>
            </a:endParaRP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660946" y="3871192"/>
            <a:ext cx="9411974" cy="219496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ea typeface="Calibri"/>
                <a:cs typeface="Calibri"/>
              </a:rPr>
              <a:t>Functions have names, they can be called with ().</a:t>
            </a:r>
          </a:p>
          <a:p>
            <a:pPr marL="0" indent="0">
              <a:buFont typeface="Wingdings 2" panose="05020102010507070707" pitchFamily="18" charset="2"/>
              <a:buNone/>
            </a:pPr>
            <a:r>
              <a:rPr lang="en-US" sz="2400" dirty="0">
                <a:solidFill>
                  <a:schemeClr val="tx1"/>
                </a:solidFill>
                <a:ea typeface="Calibri"/>
                <a:cs typeface="Calibri"/>
              </a:rPr>
              <a:t>Functions take input parameters, which also have parameter names.</a:t>
            </a:r>
          </a:p>
          <a:p>
            <a:pPr marL="0" indent="0">
              <a:buFont typeface="Wingdings 2" panose="05020102010507070707" pitchFamily="18" charset="2"/>
              <a:buNone/>
            </a:pPr>
            <a:r>
              <a:rPr lang="en-US" sz="2400" dirty="0">
                <a:solidFill>
                  <a:schemeClr val="tx1"/>
                </a:solidFill>
                <a:ea typeface="Calibri"/>
                <a:cs typeface="Calibri"/>
              </a:rPr>
              <a:t>Some parameters are required, some have default values, and some others are additional (hidden) parameters.</a:t>
            </a:r>
          </a:p>
          <a:p>
            <a:pPr marL="0" indent="0">
              <a:buFont typeface="Wingdings 2" panose="05020102010507070707" pitchFamily="18" charset="2"/>
              <a:buNone/>
            </a:pPr>
            <a:endParaRPr lang="en-US" sz="2400" dirty="0">
              <a:solidFill>
                <a:schemeClr val="tx1"/>
              </a:solidFill>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998522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Tree>
    <p:extLst>
      <p:ext uri="{BB962C8B-B14F-4D97-AF65-F5344CB8AC3E}">
        <p14:creationId xmlns:p14="http://schemas.microsoft.com/office/powerpoint/2010/main" val="212903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3556" name="Picture 4" descr="Thinking cat character style collection Royalty Free Vector">
            <a:extLst>
              <a:ext uri="{FF2B5EF4-FFF2-40B4-BE49-F238E27FC236}">
                <a16:creationId xmlns:a16="http://schemas.microsoft.com/office/drawing/2014/main" id="{6EBECDEA-D18E-EF87-208D-34EDEC85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6"/>
          <a:stretch/>
        </p:blipFill>
        <p:spPr bwMode="auto">
          <a:xfrm>
            <a:off x="529166" y="2512032"/>
            <a:ext cx="3053001" cy="32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869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7650" name="Picture 2" descr="3,100+ Thinking Cat Stock Illustrations, Royalty-Free Vector Graphics &amp;  Clip Art - iStock | Thinking animal, Kitten">
            <a:extLst>
              <a:ext uri="{FF2B5EF4-FFF2-40B4-BE49-F238E27FC236}">
                <a16:creationId xmlns:a16="http://schemas.microsoft.com/office/drawing/2014/main" id="{05D5CE2C-1170-989A-4E89-BBFBC3D9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7" t="1977" r="11811" b="3210"/>
          <a:stretch/>
        </p:blipFill>
        <p:spPr bwMode="auto">
          <a:xfrm>
            <a:off x="911172" y="3081866"/>
            <a:ext cx="2425446" cy="29915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B87A07B-B729-DE5A-D239-7ABC181B9B46}"/>
              </a:ext>
            </a:extLst>
          </p:cNvPr>
          <p:cNvSpPr txBox="1">
            <a:spLocks/>
          </p:cNvSpPr>
          <p:nvPr/>
        </p:nvSpPr>
        <p:spPr>
          <a:xfrm>
            <a:off x="4188178" y="4203429"/>
            <a:ext cx="6660445" cy="1869993"/>
          </a:xfrm>
          <a:prstGeom prst="rect">
            <a:avLst/>
          </a:prstGeom>
          <a:noFill/>
          <a:ln w="38100">
            <a:solidFill>
              <a:schemeClr val="accent3"/>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position</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 </a:t>
            </a:r>
            <a:r>
              <a:rPr lang="en-US" sz="2800" b="1" i="1" dirty="0">
                <a:solidFill>
                  <a:schemeClr val="tx1"/>
                </a:solidFill>
                <a:ea typeface="Calibri"/>
                <a:cs typeface="Courier New" panose="02070309020205020404" pitchFamily="49" charset="0"/>
              </a:rPr>
              <a:t>and</a:t>
            </a:r>
            <a:r>
              <a:rPr lang="en-US" sz="2800" b="1" dirty="0">
                <a:solidFill>
                  <a:schemeClr val="tx1"/>
                </a:solidFill>
                <a:ea typeface="Calibri"/>
                <a:cs typeface="Courier New" panose="02070309020205020404" pitchFamily="49" charset="0"/>
              </a:rPr>
              <a:t> position</a:t>
            </a:r>
          </a:p>
        </p:txBody>
      </p:sp>
    </p:spTree>
    <p:extLst>
      <p:ext uri="{BB962C8B-B14F-4D97-AF65-F5344CB8AC3E}">
        <p14:creationId xmlns:p14="http://schemas.microsoft.com/office/powerpoint/2010/main" val="866883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6355356"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41511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7487762"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spcBef>
                <a:spcPts val="2133"/>
              </a:spcBef>
            </a:pPr>
            <a:r>
              <a:rPr lang="en-US" sz="2400" b="1" dirty="0">
                <a:solidFill>
                  <a:schemeClr val="tx1"/>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pic>
        <p:nvPicPr>
          <p:cNvPr id="4" name="Graphic 3" descr="Checkmark with solid fill">
            <a:extLst>
              <a:ext uri="{FF2B5EF4-FFF2-40B4-BE49-F238E27FC236}">
                <a16:creationId xmlns:a16="http://schemas.microsoft.com/office/drawing/2014/main" id="{DE5AEAA0-4533-9071-0A86-F38159FCA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4878" y="3820564"/>
            <a:ext cx="2133600" cy="2133600"/>
          </a:xfrm>
          <a:prstGeom prst="rect">
            <a:avLst/>
          </a:prstGeom>
        </p:spPr>
      </p:pic>
    </p:spTree>
    <p:extLst>
      <p:ext uri="{BB962C8B-B14F-4D97-AF65-F5344CB8AC3E}">
        <p14:creationId xmlns:p14="http://schemas.microsoft.com/office/powerpoint/2010/main" val="61424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450493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TextBox 3">
            <a:extLst>
              <a:ext uri="{FF2B5EF4-FFF2-40B4-BE49-F238E27FC236}">
                <a16:creationId xmlns:a16="http://schemas.microsoft.com/office/drawing/2014/main" id="{08175E71-9AAE-16E5-2BA5-689080D88E6B}"/>
              </a:ext>
            </a:extLst>
          </p:cNvPr>
          <p:cNvSpPr txBox="1"/>
          <p:nvPr/>
        </p:nvSpPr>
        <p:spPr>
          <a:xfrm>
            <a:off x="4444676" y="3643500"/>
            <a:ext cx="3013023" cy="523220"/>
          </a:xfrm>
          <a:prstGeom prst="rect">
            <a:avLst/>
          </a:prstGeom>
          <a:noFill/>
        </p:spPr>
        <p:txBody>
          <a:bodyPr wrap="square" rtlCol="0">
            <a:spAutoFit/>
          </a:bodyPr>
          <a:lstStyle/>
          <a:p>
            <a:r>
              <a:rPr lang="en-US" sz="2800" dirty="0">
                <a:highlight>
                  <a:srgbClr val="FFFF00"/>
                </a:highlight>
                <a:latin typeface="Monaco" pitchFamily="2" charset="77"/>
              </a:rPr>
              <a:t>1</a:t>
            </a:r>
            <a:r>
              <a:rPr lang="en-US" sz="2800" dirty="0">
                <a:latin typeface="Monaco" pitchFamily="2" charset="77"/>
              </a:rPr>
              <a:t>, </a:t>
            </a:r>
            <a:r>
              <a:rPr lang="en-US" sz="2800" dirty="0">
                <a:highlight>
                  <a:srgbClr val="00FF00"/>
                </a:highlight>
                <a:latin typeface="Monaco" pitchFamily="2" charset="77"/>
              </a:rPr>
              <a:t>2</a:t>
            </a:r>
            <a:r>
              <a:rPr lang="en-US" sz="2800" dirty="0">
                <a:latin typeface="Monaco" pitchFamily="2" charset="77"/>
              </a:rPr>
              <a:t>, </a:t>
            </a:r>
            <a:r>
              <a:rPr lang="en-US" sz="2800" dirty="0">
                <a:highlight>
                  <a:srgbClr val="FF00FF"/>
                </a:highlight>
                <a:latin typeface="Monaco" pitchFamily="2" charset="77"/>
              </a:rPr>
              <a:t>3</a:t>
            </a:r>
          </a:p>
        </p:txBody>
      </p:sp>
    </p:spTree>
    <p:extLst>
      <p:ext uri="{BB962C8B-B14F-4D97-AF65-F5344CB8AC3E}">
        <p14:creationId xmlns:p14="http://schemas.microsoft.com/office/powerpoint/2010/main" val="3136383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sign with white text&#10;&#10;Description automatically generated">
            <a:extLst>
              <a:ext uri="{FF2B5EF4-FFF2-40B4-BE49-F238E27FC236}">
                <a16:creationId xmlns:a16="http://schemas.microsoft.com/office/drawing/2014/main" id="{B5D567DD-80ED-144F-010B-E84D601FA285}"/>
              </a:ext>
            </a:extLst>
          </p:cNvPr>
          <p:cNvPicPr>
            <a:picLocks noChangeAspect="1"/>
          </p:cNvPicPr>
          <p:nvPr/>
        </p:nvPicPr>
        <p:blipFill>
          <a:blip r:embed="rId2"/>
          <a:stretch>
            <a:fillRect/>
          </a:stretch>
        </p:blipFill>
        <p:spPr>
          <a:xfrm>
            <a:off x="385983" y="914614"/>
            <a:ext cx="3502871" cy="5247747"/>
          </a:xfrm>
          <a:prstGeom prst="rect">
            <a:avLst/>
          </a:prstGeom>
        </p:spPr>
      </p:pic>
      <p:sp>
        <p:nvSpPr>
          <p:cNvPr id="4" name="Content Placeholder 2">
            <a:extLst>
              <a:ext uri="{FF2B5EF4-FFF2-40B4-BE49-F238E27FC236}">
                <a16:creationId xmlns:a16="http://schemas.microsoft.com/office/drawing/2014/main" id="{8AD55F5D-4E9C-37A2-79B1-49B6EDC45A18}"/>
              </a:ext>
            </a:extLst>
          </p:cNvPr>
          <p:cNvSpPr txBox="1">
            <a:spLocks/>
          </p:cNvSpPr>
          <p:nvPr/>
        </p:nvSpPr>
        <p:spPr>
          <a:xfrm>
            <a:off x="4935519" y="2489558"/>
            <a:ext cx="7010022" cy="3581400"/>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We're going to cover a lot. Learning to program takes time and can be hard at first.</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i="1" dirty="0">
                <a:latin typeface="Arial" panose="020B0604020202020204" pitchFamily="34" charset="0"/>
                <a:cs typeface="Arial" panose="020B0604020202020204" pitchFamily="34" charset="0"/>
              </a:rPr>
              <a:t>It's okay if you don't understand or remember everything</a:t>
            </a:r>
            <a:r>
              <a:rPr lang="en-US" sz="2500" dirty="0">
                <a:latin typeface="Arial" panose="020B0604020202020204" pitchFamily="34" charset="0"/>
                <a:cs typeface="Arial" panose="020B0604020202020204" pitchFamily="34" charset="0"/>
              </a:rPr>
              <a:t>. As you code, you'll get better and more comfortable.</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Try to have fun during this workshop and </a:t>
            </a:r>
            <a:r>
              <a:rPr lang="en-US" sz="2500" i="1" dirty="0">
                <a:latin typeface="Arial" panose="020B0604020202020204" pitchFamily="34" charset="0"/>
                <a:cs typeface="Arial" panose="020B0604020202020204" pitchFamily="34" charset="0"/>
              </a:rPr>
              <a:t>don't be afraid to play around with code</a:t>
            </a:r>
            <a:r>
              <a:rPr lang="en-US" sz="2500" dirty="0">
                <a:latin typeface="Arial" panose="020B0604020202020204" pitchFamily="34" charset="0"/>
                <a:cs typeface="Arial" panose="020B0604020202020204" pitchFamily="34" charset="0"/>
              </a:rPr>
              <a:t>!</a:t>
            </a:r>
          </a:p>
        </p:txBody>
      </p:sp>
      <p:sp>
        <p:nvSpPr>
          <p:cNvPr id="5" name="Title 1">
            <a:extLst>
              <a:ext uri="{FF2B5EF4-FFF2-40B4-BE49-F238E27FC236}">
                <a16:creationId xmlns:a16="http://schemas.microsoft.com/office/drawing/2014/main" id="{0C5AFAC8-E735-D645-0DD0-9731DE7C8088}"/>
              </a:ext>
            </a:extLst>
          </p:cNvPr>
          <p:cNvSpPr txBox="1">
            <a:spLocks/>
          </p:cNvSpPr>
          <p:nvPr/>
        </p:nvSpPr>
        <p:spPr>
          <a:xfrm>
            <a:off x="5159078" y="1837384"/>
            <a:ext cx="6562905" cy="555859"/>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Don't worry—we're all learning!</a:t>
            </a:r>
          </a:p>
        </p:txBody>
      </p:sp>
      <p:pic>
        <p:nvPicPr>
          <p:cNvPr id="1028" name="Picture 4" descr="Cat Programmer Stickers for Sale | Redbubble">
            <a:extLst>
              <a:ext uri="{FF2B5EF4-FFF2-40B4-BE49-F238E27FC236}">
                <a16:creationId xmlns:a16="http://schemas.microsoft.com/office/drawing/2014/main" id="{A4586F4C-6D4D-AAC8-23A2-812128702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6" y="695639"/>
            <a:ext cx="1818373" cy="18183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D3BFC89-66C7-DE47-8B32-F0DEA0077017}"/>
              </a:ext>
            </a:extLst>
          </p:cNvPr>
          <p:cNvSpPr txBox="1">
            <a:spLocks/>
          </p:cNvSpPr>
          <p:nvPr/>
        </p:nvSpPr>
        <p:spPr>
          <a:xfrm>
            <a:off x="5328249" y="561144"/>
            <a:ext cx="4764657" cy="1179925"/>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400" i="1" dirty="0">
                <a:solidFill>
                  <a:srgbClr val="0070C0"/>
                </a:solidFill>
              </a:rPr>
              <a:t>ASK QUESTIONS!</a:t>
            </a:r>
          </a:p>
          <a:p>
            <a:pPr algn="ctr"/>
            <a:r>
              <a:rPr lang="en-US" sz="3400" i="1" dirty="0">
                <a:solidFill>
                  <a:srgbClr val="0070C0"/>
                </a:solidFill>
              </a:rPr>
              <a:t>ASK FOR a USE-CASE</a:t>
            </a:r>
          </a:p>
        </p:txBody>
      </p:sp>
    </p:spTree>
    <p:extLst>
      <p:ext uri="{BB962C8B-B14F-4D97-AF65-F5344CB8AC3E}">
        <p14:creationId xmlns:p14="http://schemas.microsoft.com/office/powerpoint/2010/main" val="23513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Google Shape;1694;p147">
            <a:extLst>
              <a:ext uri="{FF2B5EF4-FFF2-40B4-BE49-F238E27FC236}">
                <a16:creationId xmlns:a16="http://schemas.microsoft.com/office/drawing/2014/main" id="{3A7904E7-D56A-F67A-CF8D-79C5A8127E89}"/>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(file=“</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315804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4852559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Tree>
    <p:extLst>
      <p:ext uri="{BB962C8B-B14F-4D97-AF65-F5344CB8AC3E}">
        <p14:creationId xmlns:p14="http://schemas.microsoft.com/office/powerpoint/2010/main" val="10701066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dk2"/>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
        <p:nvSpPr>
          <p:cNvPr id="8" name="TextBox 7">
            <a:extLst>
              <a:ext uri="{FF2B5EF4-FFF2-40B4-BE49-F238E27FC236}">
                <a16:creationId xmlns:a16="http://schemas.microsoft.com/office/drawing/2014/main" id="{6DAFA2E9-8D6F-3F49-EB06-BD52DDC8EE8C}"/>
              </a:ext>
            </a:extLst>
          </p:cNvPr>
          <p:cNvSpPr txBox="1"/>
          <p:nvPr/>
        </p:nvSpPr>
        <p:spPr>
          <a:xfrm>
            <a:off x="4888090" y="6237727"/>
            <a:ext cx="5679607" cy="461665"/>
          </a:xfrm>
          <a:prstGeom prst="rect">
            <a:avLst/>
          </a:prstGeom>
          <a:noFill/>
        </p:spPr>
        <p:txBody>
          <a:bodyPr wrap="square" rtlCol="0">
            <a:spAutoFit/>
          </a:bodyPr>
          <a:lstStyle/>
          <a:p>
            <a:r>
              <a:rPr lang="en-US" sz="2400" dirty="0">
                <a:highlight>
                  <a:srgbClr val="FF00FF"/>
                </a:highlight>
                <a:latin typeface="Monaco" pitchFamily="2" charset="77"/>
              </a:rPr>
              <a:t>Match positions in order – 2</a:t>
            </a:r>
          </a:p>
        </p:txBody>
      </p:sp>
    </p:spTree>
    <p:extLst>
      <p:ext uri="{BB962C8B-B14F-4D97-AF65-F5344CB8AC3E}">
        <p14:creationId xmlns:p14="http://schemas.microsoft.com/office/powerpoint/2010/main" val="1173150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718289" y="5478277"/>
            <a:ext cx="495582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Let’s try another example..</a:t>
            </a:r>
            <a:endParaRPr lang="en-US" sz="2800" dirty="0">
              <a:solidFill>
                <a:schemeClr val="tx1"/>
              </a:solidFill>
              <a:highlight>
                <a:srgbClr val="00FFFF"/>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(header=TRUE,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320736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CB0F3ED8-97EF-F0BB-CA6F-5920C2129CEC}"/>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p:txBody>
      </p:sp>
    </p:spTree>
    <p:extLst>
      <p:ext uri="{BB962C8B-B14F-4D97-AF65-F5344CB8AC3E}">
        <p14:creationId xmlns:p14="http://schemas.microsoft.com/office/powerpoint/2010/main" val="2022543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470661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a:p>
            <a:pPr marL="0" indent="0">
              <a:buNone/>
            </a:pPr>
            <a:r>
              <a:rPr lang="en-US" sz="2800" dirty="0">
                <a:solidFill>
                  <a:schemeClr val="tx1"/>
                </a:solidFill>
                <a:highlight>
                  <a:srgbClr val="FF00FF"/>
                </a:highlight>
                <a:ea typeface="Calibri"/>
                <a:cs typeface="Calibri"/>
              </a:rPr>
              <a:t>Position 2 matched to </a:t>
            </a:r>
            <a:r>
              <a:rPr lang="en-US" sz="2800" b="1" dirty="0">
                <a:solidFill>
                  <a:schemeClr val="tx1"/>
                </a:solidFill>
                <a:highlight>
                  <a:srgbClr val="FF00FF"/>
                </a:highlight>
                <a:ea typeface="Calibri"/>
                <a:cs typeface="Calibri"/>
              </a:rPr>
              <a:t>second</a:t>
            </a:r>
            <a:r>
              <a:rPr lang="en-US" sz="2800" dirty="0">
                <a:solidFill>
                  <a:schemeClr val="tx1"/>
                </a:solidFill>
                <a:highlight>
                  <a:srgbClr val="FF00FF"/>
                </a:highlight>
                <a:ea typeface="Calibri"/>
                <a:cs typeface="Calibri"/>
              </a:rPr>
              <a:t> leftover argument</a:t>
            </a:r>
          </a:p>
          <a:p>
            <a:pPr marL="0" indent="0">
              <a:buFont typeface="Wingdings 2" panose="05020102010507070707" pitchFamily="18" charset="2"/>
              <a:buNone/>
            </a:pPr>
            <a:endParaRPr lang="en-US" sz="2800" dirty="0">
              <a:solidFill>
                <a:schemeClr val="tx1"/>
              </a:solidFill>
              <a:highlight>
                <a:srgbClr val="00FF00"/>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FF00FF"/>
                </a:highlight>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903890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2246769"/>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91979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spTree>
    <p:extLst>
      <p:ext uri="{BB962C8B-B14F-4D97-AF65-F5344CB8AC3E}">
        <p14:creationId xmlns:p14="http://schemas.microsoft.com/office/powerpoint/2010/main" val="189966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D53C-AD6F-519C-2523-598C72A40A5F}"/>
              </a:ext>
            </a:extLst>
          </p:cNvPr>
          <p:cNvSpPr>
            <a:spLocks noGrp="1"/>
          </p:cNvSpPr>
          <p:nvPr>
            <p:ph type="title"/>
          </p:nvPr>
        </p:nvSpPr>
        <p:spPr>
          <a:xfrm>
            <a:off x="648569" y="1006561"/>
            <a:ext cx="11029616" cy="592078"/>
          </a:xfrm>
        </p:spPr>
        <p:txBody>
          <a:bodyPr>
            <a:normAutofit/>
          </a:bodyPr>
          <a:lstStyle/>
          <a:p>
            <a:r>
              <a:rPr lang="en-US" sz="3200" dirty="0">
                <a:solidFill>
                  <a:schemeClr val="tx1"/>
                </a:solidFill>
              </a:rPr>
              <a:t>Think before coding!</a:t>
            </a:r>
          </a:p>
        </p:txBody>
      </p:sp>
      <p:sp>
        <p:nvSpPr>
          <p:cNvPr id="3" name="Content Placeholder 2">
            <a:extLst>
              <a:ext uri="{FF2B5EF4-FFF2-40B4-BE49-F238E27FC236}">
                <a16:creationId xmlns:a16="http://schemas.microsoft.com/office/drawing/2014/main" id="{9E96D382-EB37-0F80-E2CA-02ED443F1040}"/>
              </a:ext>
            </a:extLst>
          </p:cNvPr>
          <p:cNvSpPr>
            <a:spLocks noGrp="1"/>
          </p:cNvSpPr>
          <p:nvPr>
            <p:ph idx="1"/>
          </p:nvPr>
        </p:nvSpPr>
        <p:spPr>
          <a:xfrm>
            <a:off x="1371600" y="1973999"/>
            <a:ext cx="9601200" cy="4172157"/>
          </a:xfrm>
        </p:spPr>
        <p:txBody>
          <a:bodyPr vert="horz" lIns="91440" tIns="45720" rIns="91440" bIns="45720" rtlCol="0" anchor="t">
            <a:normAutofit fontScale="92500" lnSpcReduction="20000"/>
          </a:bodyPr>
          <a:lstStyle/>
          <a:p>
            <a:pPr marL="383540" indent="-383540"/>
            <a:r>
              <a:rPr lang="en-US" sz="2800" dirty="0"/>
              <a:t>During the exercises, you'll have the inclination to start coding immediately... but wait!</a:t>
            </a:r>
          </a:p>
          <a:p>
            <a:pPr marL="383540" indent="-383540"/>
            <a:r>
              <a:rPr lang="en-US" sz="2800" dirty="0"/>
              <a:t>Before coding, think about the problem and...</a:t>
            </a:r>
          </a:p>
          <a:p>
            <a:pPr lvl="1" indent="-383540">
              <a:buFont typeface="Courier New" panose="020B0503020102020204" pitchFamily="34" charset="0"/>
              <a:buChar char="o"/>
            </a:pPr>
            <a:r>
              <a:rPr lang="en-US" sz="2800" i="0" dirty="0"/>
              <a:t>Define the task that you're trying to accomplish</a:t>
            </a:r>
          </a:p>
          <a:p>
            <a:pPr lvl="2" indent="-383540">
              <a:buFont typeface="Wingdings" panose="020B0503020102020204" pitchFamily="34" charset="0"/>
              <a:buChar char="§"/>
            </a:pPr>
            <a:r>
              <a:rPr lang="en-US" sz="2800" dirty="0"/>
              <a:t>Identify the input and the output</a:t>
            </a:r>
            <a:endParaRPr lang="en-US" sz="2800" i="0" dirty="0"/>
          </a:p>
          <a:p>
            <a:pPr lvl="1" indent="-383540">
              <a:buFont typeface="Courier New" panose="020B0503020102020204" pitchFamily="34" charset="0"/>
              <a:buChar char="o"/>
            </a:pPr>
            <a:r>
              <a:rPr lang="en-US" sz="2800" i="0" dirty="0"/>
              <a:t>Break the task into subtasks</a:t>
            </a:r>
          </a:p>
          <a:p>
            <a:pPr lvl="1" indent="-383540">
              <a:buFont typeface="Courier New" panose="020B0503020102020204" pitchFamily="34" charset="0"/>
              <a:buChar char="o"/>
            </a:pPr>
            <a:r>
              <a:rPr lang="en-US" sz="2800" i="0" dirty="0"/>
              <a:t>Order the subtasks logically</a:t>
            </a:r>
          </a:p>
          <a:p>
            <a:pPr marL="246460" lvl="1" indent="0">
              <a:buNone/>
            </a:pPr>
            <a:endParaRPr lang="en-US" sz="2800" dirty="0"/>
          </a:p>
          <a:p>
            <a:pPr marL="246460" lvl="1" indent="0">
              <a:buNone/>
            </a:pPr>
            <a:r>
              <a:rPr lang="en-US" sz="2800" dirty="0"/>
              <a:t>You can even use a good, old piece of paper!</a:t>
            </a:r>
            <a:endParaRPr lang="en-US" sz="2800" i="0" dirty="0"/>
          </a:p>
        </p:txBody>
      </p:sp>
      <p:pic>
        <p:nvPicPr>
          <p:cNvPr id="2052" name="Picture 4" descr="Cartoon cute white cat thinking vector. 7486369 Vector Art at Vecteezy">
            <a:extLst>
              <a:ext uri="{FF2B5EF4-FFF2-40B4-BE49-F238E27FC236}">
                <a16:creationId xmlns:a16="http://schemas.microsoft.com/office/drawing/2014/main" id="{47A9E6B3-964C-9331-AADA-0ED2ECFF3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283" y="3488354"/>
            <a:ext cx="3060033" cy="306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330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pic>
        <p:nvPicPr>
          <p:cNvPr id="48130" name="Picture 2" descr="cute little cat vector set illustration, yes pose 4928207 Vector Art at  Vecteezy">
            <a:extLst>
              <a:ext uri="{FF2B5EF4-FFF2-40B4-BE49-F238E27FC236}">
                <a16:creationId xmlns:a16="http://schemas.microsoft.com/office/drawing/2014/main" id="{A0C8458F-D7E5-577C-70EE-D4CFE2CD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E2DC5-4C5F-EE0A-3749-B36722DB9CE9}"/>
              </a:ext>
            </a:extLst>
          </p:cNvPr>
          <p:cNvSpPr txBox="1"/>
          <p:nvPr/>
        </p:nvSpPr>
        <p:spPr>
          <a:xfrm>
            <a:off x="2810932" y="4976258"/>
            <a:ext cx="8342919" cy="830997"/>
          </a:xfrm>
          <a:prstGeom prst="rect">
            <a:avLst/>
          </a:prstGeom>
          <a:solidFill>
            <a:schemeClr val="accent5">
              <a:lumMod val="75000"/>
              <a:alpha val="7000"/>
            </a:schemeClr>
          </a:solidFill>
        </p:spPr>
        <p:txBody>
          <a:bodyPr wrap="square" rtlCol="0">
            <a:spAutoFit/>
          </a:bodyPr>
          <a:lstStyle/>
          <a:p>
            <a:r>
              <a:rPr lang="en-US" sz="2400" dirty="0"/>
              <a:t>Named argument </a:t>
            </a:r>
            <a:r>
              <a:rPr lang="en-US" sz="2400" dirty="0" err="1">
                <a:solidFill>
                  <a:srgbClr val="7030A0"/>
                </a:solidFill>
                <a:latin typeface="Monaco" pitchFamily="2" charset="77"/>
              </a:rPr>
              <a:t>sep</a:t>
            </a:r>
            <a:r>
              <a:rPr lang="en-US" sz="2400" dirty="0">
                <a:latin typeface="Monaco" pitchFamily="2" charset="77"/>
              </a:rPr>
              <a:t> </a:t>
            </a:r>
            <a:r>
              <a:rPr lang="en-US" sz="2400" dirty="0"/>
              <a:t>is matched with value </a:t>
            </a:r>
            <a:r>
              <a:rPr lang="en-US" sz="2400" dirty="0">
                <a:solidFill>
                  <a:srgbClr val="7030A0"/>
                </a:solidFill>
                <a:latin typeface="Monaco" pitchFamily="2" charset="77"/>
              </a:rPr>
              <a:t>“\t”</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p:txBody>
      </p:sp>
    </p:spTree>
    <p:extLst>
      <p:ext uri="{BB962C8B-B14F-4D97-AF65-F5344CB8AC3E}">
        <p14:creationId xmlns:p14="http://schemas.microsoft.com/office/powerpoint/2010/main" val="104383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Tree>
    <p:extLst>
      <p:ext uri="{BB962C8B-B14F-4D97-AF65-F5344CB8AC3E}">
        <p14:creationId xmlns:p14="http://schemas.microsoft.com/office/powerpoint/2010/main" val="23668126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200329"/>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 </a:t>
            </a:r>
            <a:r>
              <a:rPr lang="en-US" sz="2400" dirty="0"/>
              <a:t>is matched to second argument </a:t>
            </a:r>
            <a:r>
              <a:rPr lang="en-US" sz="2000" dirty="0">
                <a:solidFill>
                  <a:srgbClr val="7030A0"/>
                </a:solidFill>
                <a:latin typeface="Monaco" pitchFamily="2" charset="77"/>
              </a:rPr>
              <a:t>header</a:t>
            </a:r>
          </a:p>
        </p:txBody>
      </p:sp>
      <p:pic>
        <p:nvPicPr>
          <p:cNvPr id="50178" name="Picture 2" descr="cute cat say no with round background flat cartoon illustration 24584420 PNG">
            <a:extLst>
              <a:ext uri="{FF2B5EF4-FFF2-40B4-BE49-F238E27FC236}">
                <a16:creationId xmlns:a16="http://schemas.microsoft.com/office/drawing/2014/main" id="{BEF5CBC6-640C-BED4-3DEF-E06D5AAA0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26" y="4635501"/>
            <a:ext cx="1810407" cy="181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64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6485893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569660"/>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TRUE </a:t>
            </a:r>
            <a:r>
              <a:rPr lang="en-US" sz="2400" dirty="0"/>
              <a:t>is matched to second argument </a:t>
            </a:r>
            <a:r>
              <a:rPr lang="en-US" sz="2000" dirty="0">
                <a:solidFill>
                  <a:srgbClr val="7030A0"/>
                </a:solidFill>
                <a:latin typeface="Monaco" pitchFamily="2" charset="77"/>
              </a:rPr>
              <a:t>header</a:t>
            </a:r>
          </a:p>
          <a:p>
            <a:r>
              <a:rPr lang="en-US" sz="2400" dirty="0"/>
              <a:t>Third value </a:t>
            </a:r>
            <a:r>
              <a:rPr lang="en-US" sz="2000" dirty="0">
                <a:solidFill>
                  <a:srgbClr val="7030A0"/>
                </a:solidFill>
                <a:latin typeface="Monaco" pitchFamily="2" charset="77"/>
              </a:rPr>
              <a:t>“\t”</a:t>
            </a:r>
            <a:r>
              <a:rPr lang="en-US" sz="2400" dirty="0">
                <a:solidFill>
                  <a:srgbClr val="7030A0"/>
                </a:solidFill>
                <a:latin typeface="Monaco" pitchFamily="2" charset="77"/>
              </a:rPr>
              <a:t> </a:t>
            </a:r>
            <a:r>
              <a:rPr lang="en-US" sz="2400" dirty="0"/>
              <a:t>is matched to third argument </a:t>
            </a:r>
            <a:r>
              <a:rPr lang="en-US" sz="2000" dirty="0" err="1">
                <a:solidFill>
                  <a:srgbClr val="7030A0"/>
                </a:solidFill>
                <a:latin typeface="Monaco" pitchFamily="2" charset="77"/>
              </a:rPr>
              <a:t>sep</a:t>
            </a:r>
            <a:endParaRPr lang="en-US" sz="2000" dirty="0">
              <a:solidFill>
                <a:srgbClr val="7030A0"/>
              </a:solidFill>
              <a:latin typeface="Monaco" pitchFamily="2" charset="77"/>
            </a:endParaRPr>
          </a:p>
        </p:txBody>
      </p:sp>
      <p:pic>
        <p:nvPicPr>
          <p:cNvPr id="2" name="Picture 2" descr="cute little cat vector set illustration, yes pose 4928207 Vector Art at  Vecteezy">
            <a:extLst>
              <a:ext uri="{FF2B5EF4-FFF2-40B4-BE49-F238E27FC236}">
                <a16:creationId xmlns:a16="http://schemas.microsoft.com/office/drawing/2014/main" id="{703EA3E0-A3B3-70D4-0181-09EF25C4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3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794320"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The output of a function is its </a:t>
            </a:r>
            <a:r>
              <a:rPr lang="en-US" sz="3200" b="1" dirty="0">
                <a:solidFill>
                  <a:srgbClr val="00B0F0"/>
                </a:solidFill>
                <a:ea typeface="Calibri"/>
                <a:cs typeface="Calibri"/>
              </a:rPr>
              <a:t>return value</a:t>
            </a:r>
            <a:endParaRPr lang="en-US" sz="2400" dirty="0">
              <a:solidFill>
                <a:srgbClr val="00B0F0"/>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abs(-3)</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830997"/>
          </a:xfrm>
          <a:prstGeom prst="rect">
            <a:avLst/>
          </a:prstGeom>
          <a:noFill/>
        </p:spPr>
        <p:txBody>
          <a:bodyPr wrap="square" rtlCol="0">
            <a:spAutoFit/>
          </a:bodyPr>
          <a:lstStyle/>
          <a:p>
            <a:pPr algn="ctr"/>
            <a:r>
              <a:rPr lang="en-US" sz="2400" dirty="0"/>
              <a:t>But this output value is not saved!</a:t>
            </a:r>
          </a:p>
          <a:p>
            <a:pPr algn="ctr"/>
            <a:r>
              <a:rPr lang="en-US" sz="2400" dirty="0"/>
              <a:t>How do we save this value??</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716414" y="4956758"/>
            <a:ext cx="7794319" cy="1200329"/>
          </a:xfrm>
          <a:prstGeom prst="rect">
            <a:avLst/>
          </a:prstGeom>
          <a:noFill/>
          <a:ln w="15875">
            <a:noFill/>
          </a:ln>
        </p:spPr>
        <p:txBody>
          <a:bodyPr wrap="square" rtlCol="0">
            <a:spAutoFit/>
          </a:bodyPr>
          <a:lstStyle/>
          <a:p>
            <a:pPr algn="ctr"/>
            <a:r>
              <a:rPr lang="en-US" sz="2400" dirty="0">
                <a:solidFill>
                  <a:srgbClr val="00B0F0"/>
                </a:solidFill>
              </a:rPr>
              <a:t>We can save it by assigning the return value to a variable!</a:t>
            </a:r>
          </a:p>
          <a:p>
            <a:pPr algn="ctr"/>
            <a:endParaRPr lang="en-US" sz="2400" dirty="0">
              <a:latin typeface="Monaco" pitchFamily="2" charset="77"/>
              <a:ea typeface="Arial"/>
              <a:cs typeface="Arial"/>
              <a:sym typeface="Arial"/>
            </a:endParaRPr>
          </a:p>
          <a:p>
            <a:pPr algn="ctr"/>
            <a:r>
              <a:rPr lang="en-US" sz="2400" dirty="0">
                <a:latin typeface="Monaco" pitchFamily="2" charset="77"/>
                <a:ea typeface="Arial"/>
                <a:cs typeface="Arial"/>
                <a:sym typeface="Arial"/>
              </a:rPr>
              <a:t>x &lt;- abs(-3)</a:t>
            </a:r>
          </a:p>
        </p:txBody>
      </p:sp>
    </p:spTree>
    <p:extLst>
      <p:ext uri="{BB962C8B-B14F-4D97-AF65-F5344CB8AC3E}">
        <p14:creationId xmlns:p14="http://schemas.microsoft.com/office/powerpoint/2010/main" val="28663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8604784"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What happens when there is no </a:t>
            </a:r>
            <a:r>
              <a:rPr lang="en-US" sz="3200" b="1" dirty="0">
                <a:solidFill>
                  <a:srgbClr val="00B0F0"/>
                </a:solidFill>
                <a:ea typeface="Calibri"/>
                <a:cs typeface="Calibri"/>
              </a:rPr>
              <a:t>return value</a:t>
            </a:r>
            <a:r>
              <a:rPr lang="en-US" sz="3200" b="1" dirty="0">
                <a:solidFill>
                  <a:schemeClr val="tx1"/>
                </a:solidFill>
                <a:ea typeface="Calibri"/>
                <a:cs typeface="Calibri"/>
              </a:rPr>
              <a:t>?</a:t>
            </a:r>
            <a:endParaRPr lang="en-US" sz="2400" dirty="0">
              <a:solidFill>
                <a:schemeClr val="tx1"/>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print(x)</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461665"/>
          </a:xfrm>
          <a:prstGeom prst="rect">
            <a:avLst/>
          </a:prstGeom>
          <a:noFill/>
        </p:spPr>
        <p:txBody>
          <a:bodyPr wrap="square" rtlCol="0">
            <a:spAutoFit/>
          </a:bodyPr>
          <a:lstStyle/>
          <a:p>
            <a:pPr algn="ctr"/>
            <a:r>
              <a:rPr lang="en-US" sz="2400" dirty="0"/>
              <a:t>Why did this happen?</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365331" y="4254310"/>
            <a:ext cx="9461338" cy="830997"/>
          </a:xfrm>
          <a:prstGeom prst="rect">
            <a:avLst/>
          </a:prstGeom>
          <a:solidFill>
            <a:srgbClr val="FFFF00">
              <a:alpha val="24410"/>
            </a:srgbClr>
          </a:solidFill>
          <a:ln w="15875">
            <a:noFill/>
          </a:ln>
        </p:spPr>
        <p:txBody>
          <a:bodyPr wrap="square" rtlCol="0">
            <a:spAutoFit/>
          </a:bodyPr>
          <a:lstStyle/>
          <a:p>
            <a:pPr algn="ctr"/>
            <a:r>
              <a:rPr lang="en-US" sz="2400" dirty="0">
                <a:ea typeface="Arial"/>
                <a:cs typeface="Arial"/>
                <a:sym typeface="Arial"/>
              </a:rPr>
              <a:t>If no return value is specified, then</a:t>
            </a:r>
          </a:p>
          <a:p>
            <a:pPr algn="ctr"/>
            <a:r>
              <a:rPr lang="en-US" sz="2400" dirty="0"/>
              <a:t>by default, a function </a:t>
            </a:r>
            <a:r>
              <a:rPr lang="en-US" sz="2400" i="1" dirty="0"/>
              <a:t>returns</a:t>
            </a:r>
            <a:r>
              <a:rPr lang="en-US" sz="2400" dirty="0"/>
              <a:t> the value of the last expression evaluated</a:t>
            </a:r>
          </a:p>
        </p:txBody>
      </p:sp>
    </p:spTree>
    <p:extLst>
      <p:ext uri="{BB962C8B-B14F-4D97-AF65-F5344CB8AC3E}">
        <p14:creationId xmlns:p14="http://schemas.microsoft.com/office/powerpoint/2010/main" val="172478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2627083" y="562805"/>
            <a:ext cx="8865435"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 with variable arguments</a:t>
            </a:r>
          </a:p>
        </p:txBody>
      </p:sp>
      <p:sp>
        <p:nvSpPr>
          <p:cNvPr id="5" name="Google Shape;1694;p147">
            <a:extLst>
              <a:ext uri="{FF2B5EF4-FFF2-40B4-BE49-F238E27FC236}">
                <a16:creationId xmlns:a16="http://schemas.microsoft.com/office/drawing/2014/main" id="{CB515CEF-76AF-5E8E-329C-A24AA0D1EE23}"/>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print(x)</a:t>
            </a:r>
          </a:p>
        </p:txBody>
      </p:sp>
      <p:sp>
        <p:nvSpPr>
          <p:cNvPr id="12" name="TextBox 11">
            <a:extLst>
              <a:ext uri="{FF2B5EF4-FFF2-40B4-BE49-F238E27FC236}">
                <a16:creationId xmlns:a16="http://schemas.microsoft.com/office/drawing/2014/main" id="{5832ABC2-DDCD-7FB5-6DED-261060D4948A}"/>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14" name="Content Placeholder 2">
            <a:extLst>
              <a:ext uri="{FF2B5EF4-FFF2-40B4-BE49-F238E27FC236}">
                <a16:creationId xmlns:a16="http://schemas.microsoft.com/office/drawing/2014/main" id="{9C28FAFB-CF4D-8285-5B6E-D8FBE859C3E5}"/>
              </a:ext>
            </a:extLst>
          </p:cNvPr>
          <p:cNvSpPr txBox="1">
            <a:spLocks/>
          </p:cNvSpPr>
          <p:nvPr/>
        </p:nvSpPr>
        <p:spPr>
          <a:xfrm>
            <a:off x="538927" y="1197531"/>
            <a:ext cx="6076362"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Why did this function call work?</a:t>
            </a:r>
            <a:endParaRPr lang="en-US" sz="2400" dirty="0">
              <a:solidFill>
                <a:schemeClr val="tx1"/>
              </a:solidFill>
              <a:ea typeface="Calibri"/>
              <a:cs typeface="Calibri"/>
            </a:endParaRPr>
          </a:p>
        </p:txBody>
      </p:sp>
      <p:pic>
        <p:nvPicPr>
          <p:cNvPr id="15" name="Picture 2" descr="Open Cardboard Box PNG Images &amp; PSDs for Download | PixelSquid - S111851300">
            <a:extLst>
              <a:ext uri="{FF2B5EF4-FFF2-40B4-BE49-F238E27FC236}">
                <a16:creationId xmlns:a16="http://schemas.microsoft.com/office/drawing/2014/main" id="{14D1C72A-43ED-3319-EB29-6574D8A09F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16" t="26343" r="15625" b="21972"/>
          <a:stretch/>
        </p:blipFill>
        <p:spPr bwMode="auto">
          <a:xfrm>
            <a:off x="6205952" y="2285398"/>
            <a:ext cx="2624758" cy="1939142"/>
          </a:xfrm>
          <a:prstGeom prst="rect">
            <a:avLst/>
          </a:prstGeom>
          <a:noFill/>
          <a:extLst>
            <a:ext uri="{909E8E84-426E-40DD-AFC4-6F175D3DCCD1}">
              <a14:hiddenFill xmlns:a14="http://schemas.microsoft.com/office/drawing/2010/main">
                <a:solidFill>
                  <a:srgbClr val="FFFFFF"/>
                </a:solidFill>
              </a14:hiddenFill>
            </a:ext>
          </a:extLst>
        </p:spPr>
      </p:pic>
      <p:sp>
        <p:nvSpPr>
          <p:cNvPr id="16" name="U-Turn Arrow 15">
            <a:extLst>
              <a:ext uri="{FF2B5EF4-FFF2-40B4-BE49-F238E27FC236}">
                <a16:creationId xmlns:a16="http://schemas.microsoft.com/office/drawing/2014/main" id="{345039B4-B0C0-16A1-43CF-1F3864F47559}"/>
              </a:ext>
            </a:extLst>
          </p:cNvPr>
          <p:cNvSpPr/>
          <p:nvPr/>
        </p:nvSpPr>
        <p:spPr>
          <a:xfrm flipH="1">
            <a:off x="7524092" y="2044263"/>
            <a:ext cx="1711734" cy="75965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7431044C-8635-7972-7993-D0DE9B6C361F}"/>
              </a:ext>
            </a:extLst>
          </p:cNvPr>
          <p:cNvSpPr txBox="1"/>
          <p:nvPr/>
        </p:nvSpPr>
        <p:spPr>
          <a:xfrm>
            <a:off x="8912177" y="2803920"/>
            <a:ext cx="1030147" cy="861774"/>
          </a:xfrm>
          <a:prstGeom prst="rect">
            <a:avLst/>
          </a:prstGeom>
          <a:noFill/>
        </p:spPr>
        <p:txBody>
          <a:bodyPr wrap="square" rtlCol="0">
            <a:spAutoFit/>
          </a:bodyPr>
          <a:lstStyle/>
          <a:p>
            <a:r>
              <a:rPr lang="en-US" sz="5000" dirty="0"/>
              <a:t>3</a:t>
            </a:r>
          </a:p>
        </p:txBody>
      </p:sp>
      <p:sp>
        <p:nvSpPr>
          <p:cNvPr id="19" name="TextBox 18">
            <a:extLst>
              <a:ext uri="{FF2B5EF4-FFF2-40B4-BE49-F238E27FC236}">
                <a16:creationId xmlns:a16="http://schemas.microsoft.com/office/drawing/2014/main" id="{9F43DF5C-CCA8-B705-2E2D-E229F77EB756}"/>
              </a:ext>
            </a:extLst>
          </p:cNvPr>
          <p:cNvSpPr txBox="1"/>
          <p:nvPr/>
        </p:nvSpPr>
        <p:spPr>
          <a:xfrm>
            <a:off x="6817193" y="3045055"/>
            <a:ext cx="1143000" cy="861774"/>
          </a:xfrm>
          <a:prstGeom prst="rect">
            <a:avLst/>
          </a:prstGeom>
          <a:noFill/>
        </p:spPr>
        <p:txBody>
          <a:bodyPr wrap="square">
            <a:spAutoFit/>
          </a:bodyPr>
          <a:lstStyle/>
          <a:p>
            <a:pPr marL="0" indent="0" algn="ctr">
              <a:lnSpc>
                <a:spcPct val="100000"/>
              </a:lnSpc>
              <a:spcBef>
                <a:spcPts val="2133"/>
              </a:spcBef>
            </a:pPr>
            <a:r>
              <a:rPr lang="en-US" sz="5000" dirty="0">
                <a:solidFill>
                  <a:schemeClr val="tx1"/>
                </a:solidFill>
                <a:latin typeface="Monaco" pitchFamily="2" charset="77"/>
                <a:ea typeface="Arial"/>
                <a:cs typeface="Arial"/>
                <a:sym typeface="Arial"/>
              </a:rPr>
              <a:t>x</a:t>
            </a:r>
          </a:p>
        </p:txBody>
      </p:sp>
      <p:sp>
        <p:nvSpPr>
          <p:cNvPr id="20" name="Google Shape;1694;p147">
            <a:extLst>
              <a:ext uri="{FF2B5EF4-FFF2-40B4-BE49-F238E27FC236}">
                <a16:creationId xmlns:a16="http://schemas.microsoft.com/office/drawing/2014/main" id="{E95A0747-2BDF-3419-42A7-740CDD0E9341}"/>
              </a:ext>
            </a:extLst>
          </p:cNvPr>
          <p:cNvSpPr txBox="1">
            <a:spLocks/>
          </p:cNvSpPr>
          <p:nvPr/>
        </p:nvSpPr>
        <p:spPr>
          <a:xfrm>
            <a:off x="2490003" y="4033325"/>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print(3)</a:t>
            </a:r>
          </a:p>
        </p:txBody>
      </p:sp>
      <p:sp>
        <p:nvSpPr>
          <p:cNvPr id="21" name="TextBox 20">
            <a:extLst>
              <a:ext uri="{FF2B5EF4-FFF2-40B4-BE49-F238E27FC236}">
                <a16:creationId xmlns:a16="http://schemas.microsoft.com/office/drawing/2014/main" id="{48D6676E-25AC-2532-8405-B655A2F369D4}"/>
              </a:ext>
            </a:extLst>
          </p:cNvPr>
          <p:cNvSpPr txBox="1"/>
          <p:nvPr/>
        </p:nvSpPr>
        <p:spPr>
          <a:xfrm>
            <a:off x="2544174" y="3611551"/>
            <a:ext cx="2065868" cy="461665"/>
          </a:xfrm>
          <a:prstGeom prst="rect">
            <a:avLst/>
          </a:prstGeom>
          <a:noFill/>
        </p:spPr>
        <p:txBody>
          <a:bodyPr wrap="square" rtlCol="0">
            <a:spAutoFit/>
          </a:bodyPr>
          <a:lstStyle/>
          <a:p>
            <a:pPr algn="ctr"/>
            <a:r>
              <a:rPr lang="en-US" sz="2400" dirty="0"/>
              <a:t>Evaluated as</a:t>
            </a:r>
          </a:p>
        </p:txBody>
      </p:sp>
    </p:spTree>
    <p:extLst>
      <p:ext uri="{BB962C8B-B14F-4D97-AF65-F5344CB8AC3E}">
        <p14:creationId xmlns:p14="http://schemas.microsoft.com/office/powerpoint/2010/main" val="307633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9" grpId="0"/>
      <p:bldP spid="20" grpId="0" animBg="1"/>
      <p:bldP spid="21"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2627083" y="562805"/>
            <a:ext cx="8865435"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 with variables as arguments</a:t>
            </a:r>
          </a:p>
        </p:txBody>
      </p:sp>
      <p:sp>
        <p:nvSpPr>
          <p:cNvPr id="14" name="Content Placeholder 2">
            <a:extLst>
              <a:ext uri="{FF2B5EF4-FFF2-40B4-BE49-F238E27FC236}">
                <a16:creationId xmlns:a16="http://schemas.microsoft.com/office/drawing/2014/main" id="{9C28FAFB-CF4D-8285-5B6E-D8FBE859C3E5}"/>
              </a:ext>
            </a:extLst>
          </p:cNvPr>
          <p:cNvSpPr txBox="1">
            <a:spLocks/>
          </p:cNvSpPr>
          <p:nvPr/>
        </p:nvSpPr>
        <p:spPr>
          <a:xfrm>
            <a:off x="538927" y="1197531"/>
            <a:ext cx="6076362"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What happens if I change x?</a:t>
            </a:r>
            <a:endParaRPr lang="en-US" sz="2400" dirty="0">
              <a:solidFill>
                <a:schemeClr val="tx1"/>
              </a:solidFill>
              <a:ea typeface="Calibri"/>
              <a:cs typeface="Calibri"/>
            </a:endParaRPr>
          </a:p>
        </p:txBody>
      </p:sp>
      <p:pic>
        <p:nvPicPr>
          <p:cNvPr id="15" name="Picture 2" descr="Open Cardboard Box PNG Images &amp; PSDs for Download | PixelSquid - S111851300">
            <a:extLst>
              <a:ext uri="{FF2B5EF4-FFF2-40B4-BE49-F238E27FC236}">
                <a16:creationId xmlns:a16="http://schemas.microsoft.com/office/drawing/2014/main" id="{14D1C72A-43ED-3319-EB29-6574D8A09F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16" t="26343" r="15625" b="21972"/>
          <a:stretch/>
        </p:blipFill>
        <p:spPr bwMode="auto">
          <a:xfrm>
            <a:off x="6205952" y="2285398"/>
            <a:ext cx="2624758" cy="1939142"/>
          </a:xfrm>
          <a:prstGeom prst="rect">
            <a:avLst/>
          </a:prstGeom>
          <a:noFill/>
          <a:extLst>
            <a:ext uri="{909E8E84-426E-40DD-AFC4-6F175D3DCCD1}">
              <a14:hiddenFill xmlns:a14="http://schemas.microsoft.com/office/drawing/2010/main">
                <a:solidFill>
                  <a:srgbClr val="FFFFFF"/>
                </a:solidFill>
              </a14:hiddenFill>
            </a:ext>
          </a:extLst>
        </p:spPr>
      </p:pic>
      <p:sp>
        <p:nvSpPr>
          <p:cNvPr id="16" name="U-Turn Arrow 15">
            <a:extLst>
              <a:ext uri="{FF2B5EF4-FFF2-40B4-BE49-F238E27FC236}">
                <a16:creationId xmlns:a16="http://schemas.microsoft.com/office/drawing/2014/main" id="{345039B4-B0C0-16A1-43CF-1F3864F47559}"/>
              </a:ext>
            </a:extLst>
          </p:cNvPr>
          <p:cNvSpPr/>
          <p:nvPr/>
        </p:nvSpPr>
        <p:spPr>
          <a:xfrm flipH="1">
            <a:off x="7524092" y="2044263"/>
            <a:ext cx="1711734" cy="75965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7431044C-8635-7972-7993-D0DE9B6C361F}"/>
              </a:ext>
            </a:extLst>
          </p:cNvPr>
          <p:cNvSpPr txBox="1"/>
          <p:nvPr/>
        </p:nvSpPr>
        <p:spPr>
          <a:xfrm>
            <a:off x="8912177" y="2803920"/>
            <a:ext cx="2344402" cy="861774"/>
          </a:xfrm>
          <a:prstGeom prst="rect">
            <a:avLst/>
          </a:prstGeom>
          <a:noFill/>
        </p:spPr>
        <p:txBody>
          <a:bodyPr wrap="square" rtlCol="0">
            <a:spAutoFit/>
          </a:bodyPr>
          <a:lstStyle/>
          <a:p>
            <a:r>
              <a:rPr lang="en-US" sz="5000" dirty="0"/>
              <a:t>“hello”</a:t>
            </a:r>
          </a:p>
        </p:txBody>
      </p:sp>
      <p:sp>
        <p:nvSpPr>
          <p:cNvPr id="19" name="TextBox 18">
            <a:extLst>
              <a:ext uri="{FF2B5EF4-FFF2-40B4-BE49-F238E27FC236}">
                <a16:creationId xmlns:a16="http://schemas.microsoft.com/office/drawing/2014/main" id="{9F43DF5C-CCA8-B705-2E2D-E229F77EB756}"/>
              </a:ext>
            </a:extLst>
          </p:cNvPr>
          <p:cNvSpPr txBox="1"/>
          <p:nvPr/>
        </p:nvSpPr>
        <p:spPr>
          <a:xfrm>
            <a:off x="6817193" y="3045055"/>
            <a:ext cx="1143000" cy="861774"/>
          </a:xfrm>
          <a:prstGeom prst="rect">
            <a:avLst/>
          </a:prstGeom>
          <a:noFill/>
        </p:spPr>
        <p:txBody>
          <a:bodyPr wrap="square">
            <a:spAutoFit/>
          </a:bodyPr>
          <a:lstStyle/>
          <a:p>
            <a:pPr marL="0" indent="0" algn="ctr">
              <a:lnSpc>
                <a:spcPct val="100000"/>
              </a:lnSpc>
              <a:spcBef>
                <a:spcPts val="2133"/>
              </a:spcBef>
            </a:pPr>
            <a:r>
              <a:rPr lang="en-US" sz="5000" dirty="0">
                <a:solidFill>
                  <a:schemeClr val="tx1"/>
                </a:solidFill>
                <a:latin typeface="Monaco" pitchFamily="2" charset="77"/>
                <a:ea typeface="Arial"/>
                <a:cs typeface="Arial"/>
                <a:sym typeface="Arial"/>
              </a:rPr>
              <a:t>x</a:t>
            </a:r>
          </a:p>
        </p:txBody>
      </p:sp>
      <p:sp>
        <p:nvSpPr>
          <p:cNvPr id="20" name="Google Shape;1694;p147">
            <a:extLst>
              <a:ext uri="{FF2B5EF4-FFF2-40B4-BE49-F238E27FC236}">
                <a16:creationId xmlns:a16="http://schemas.microsoft.com/office/drawing/2014/main" id="{E95A0747-2BDF-3419-42A7-740CDD0E9341}"/>
              </a:ext>
            </a:extLst>
          </p:cNvPr>
          <p:cNvSpPr txBox="1">
            <a:spLocks/>
          </p:cNvSpPr>
          <p:nvPr/>
        </p:nvSpPr>
        <p:spPr>
          <a:xfrm>
            <a:off x="2483597" y="2350100"/>
            <a:ext cx="2624758" cy="1022370"/>
          </a:xfrm>
          <a:prstGeom prst="rect">
            <a:avLst/>
          </a:prstGeom>
          <a:solidFill>
            <a:srgbClr val="92D050">
              <a:alpha val="20000"/>
            </a:srgb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x &lt;- “hello”</a:t>
            </a:r>
          </a:p>
        </p:txBody>
      </p:sp>
      <p:sp>
        <p:nvSpPr>
          <p:cNvPr id="21" name="TextBox 20">
            <a:extLst>
              <a:ext uri="{FF2B5EF4-FFF2-40B4-BE49-F238E27FC236}">
                <a16:creationId xmlns:a16="http://schemas.microsoft.com/office/drawing/2014/main" id="{48D6676E-25AC-2532-8405-B655A2F369D4}"/>
              </a:ext>
            </a:extLst>
          </p:cNvPr>
          <p:cNvSpPr txBox="1"/>
          <p:nvPr/>
        </p:nvSpPr>
        <p:spPr>
          <a:xfrm>
            <a:off x="2730572" y="1928326"/>
            <a:ext cx="2065868" cy="461665"/>
          </a:xfrm>
          <a:prstGeom prst="rect">
            <a:avLst/>
          </a:prstGeom>
          <a:noFill/>
        </p:spPr>
        <p:txBody>
          <a:bodyPr wrap="square" rtlCol="0">
            <a:spAutoFit/>
          </a:bodyPr>
          <a:lstStyle/>
          <a:p>
            <a:pPr algn="ctr"/>
            <a:r>
              <a:rPr lang="en-US" sz="2400" dirty="0"/>
              <a:t>Change x</a:t>
            </a:r>
          </a:p>
        </p:txBody>
      </p:sp>
      <p:sp>
        <p:nvSpPr>
          <p:cNvPr id="2" name="Google Shape;1694;p147">
            <a:extLst>
              <a:ext uri="{FF2B5EF4-FFF2-40B4-BE49-F238E27FC236}">
                <a16:creationId xmlns:a16="http://schemas.microsoft.com/office/drawing/2014/main" id="{30059C9B-3544-DE1D-63E0-9D8C14F269D3}"/>
              </a:ext>
            </a:extLst>
          </p:cNvPr>
          <p:cNvSpPr txBox="1">
            <a:spLocks/>
          </p:cNvSpPr>
          <p:nvPr/>
        </p:nvSpPr>
        <p:spPr>
          <a:xfrm>
            <a:off x="2655178" y="4065882"/>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print(x)</a:t>
            </a:r>
          </a:p>
        </p:txBody>
      </p:sp>
      <p:sp>
        <p:nvSpPr>
          <p:cNvPr id="4" name="TextBox 3">
            <a:extLst>
              <a:ext uri="{FF2B5EF4-FFF2-40B4-BE49-F238E27FC236}">
                <a16:creationId xmlns:a16="http://schemas.microsoft.com/office/drawing/2014/main" id="{96EE6B3A-F76D-689E-5BAA-CE55509705D7}"/>
              </a:ext>
            </a:extLst>
          </p:cNvPr>
          <p:cNvSpPr txBox="1"/>
          <p:nvPr/>
        </p:nvSpPr>
        <p:spPr>
          <a:xfrm>
            <a:off x="2792258" y="3604217"/>
            <a:ext cx="2065868" cy="461665"/>
          </a:xfrm>
          <a:prstGeom prst="rect">
            <a:avLst/>
          </a:prstGeom>
          <a:noFill/>
        </p:spPr>
        <p:txBody>
          <a:bodyPr wrap="square" rtlCol="0">
            <a:spAutoFit/>
          </a:bodyPr>
          <a:lstStyle/>
          <a:p>
            <a:pPr algn="ctr"/>
            <a:r>
              <a:rPr lang="en-US" sz="2400" dirty="0"/>
              <a:t>Function call</a:t>
            </a:r>
          </a:p>
        </p:txBody>
      </p:sp>
      <p:sp>
        <p:nvSpPr>
          <p:cNvPr id="6" name="Google Shape;1694;p147">
            <a:extLst>
              <a:ext uri="{FF2B5EF4-FFF2-40B4-BE49-F238E27FC236}">
                <a16:creationId xmlns:a16="http://schemas.microsoft.com/office/drawing/2014/main" id="{63CD2AD3-A593-8958-5029-F1B65715DA69}"/>
              </a:ext>
            </a:extLst>
          </p:cNvPr>
          <p:cNvSpPr txBox="1">
            <a:spLocks/>
          </p:cNvSpPr>
          <p:nvPr/>
        </p:nvSpPr>
        <p:spPr>
          <a:xfrm>
            <a:off x="2655178" y="5583874"/>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“hello”</a:t>
            </a:r>
          </a:p>
        </p:txBody>
      </p:sp>
      <p:sp>
        <p:nvSpPr>
          <p:cNvPr id="7" name="TextBox 6">
            <a:extLst>
              <a:ext uri="{FF2B5EF4-FFF2-40B4-BE49-F238E27FC236}">
                <a16:creationId xmlns:a16="http://schemas.microsoft.com/office/drawing/2014/main" id="{5D07469E-BEB5-87BF-C75A-FAF4E2CCA7CC}"/>
              </a:ext>
            </a:extLst>
          </p:cNvPr>
          <p:cNvSpPr txBox="1"/>
          <p:nvPr/>
        </p:nvSpPr>
        <p:spPr>
          <a:xfrm>
            <a:off x="2895035" y="5122209"/>
            <a:ext cx="2065868" cy="461665"/>
          </a:xfrm>
          <a:prstGeom prst="rect">
            <a:avLst/>
          </a:prstGeom>
          <a:noFill/>
        </p:spPr>
        <p:txBody>
          <a:bodyPr wrap="square" rtlCol="0">
            <a:spAutoFit/>
          </a:bodyPr>
          <a:lstStyle/>
          <a:p>
            <a:pPr algn="ctr"/>
            <a:r>
              <a:rPr lang="en-US" sz="2400" dirty="0"/>
              <a:t>Evaluates as</a:t>
            </a:r>
          </a:p>
        </p:txBody>
      </p:sp>
      <p:sp>
        <p:nvSpPr>
          <p:cNvPr id="8" name="Content Placeholder 2">
            <a:extLst>
              <a:ext uri="{FF2B5EF4-FFF2-40B4-BE49-F238E27FC236}">
                <a16:creationId xmlns:a16="http://schemas.microsoft.com/office/drawing/2014/main" id="{34F987F3-1F76-454F-FCE3-94A162F79817}"/>
              </a:ext>
            </a:extLst>
          </p:cNvPr>
          <p:cNvSpPr txBox="1">
            <a:spLocks/>
          </p:cNvSpPr>
          <p:nvPr/>
        </p:nvSpPr>
        <p:spPr>
          <a:xfrm>
            <a:off x="5873996" y="4774146"/>
            <a:ext cx="5902845" cy="1528713"/>
          </a:xfrm>
          <a:prstGeom prst="rect">
            <a:avLst/>
          </a:prstGeom>
          <a:solidFill>
            <a:srgbClr val="00B0F0">
              <a:alpha val="25465"/>
            </a:srgbClr>
          </a:solidFill>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Can you think of a scenario for </a:t>
            </a:r>
            <a:r>
              <a:rPr lang="en-US" sz="2800" b="1" dirty="0" err="1">
                <a:solidFill>
                  <a:schemeClr val="tx1"/>
                </a:solidFill>
                <a:latin typeface="Monaco" pitchFamily="2" charset="77"/>
                <a:ea typeface="Calibri"/>
                <a:cs typeface="Calibri"/>
              </a:rPr>
              <a:t>read.csv</a:t>
            </a:r>
            <a:r>
              <a:rPr lang="en-US" sz="2800" b="1" dirty="0">
                <a:solidFill>
                  <a:schemeClr val="tx1"/>
                </a:solidFill>
                <a:latin typeface="Monaco" pitchFamily="2" charset="77"/>
                <a:ea typeface="Calibri"/>
                <a:cs typeface="Calibri"/>
              </a:rPr>
              <a:t>() </a:t>
            </a:r>
            <a:r>
              <a:rPr lang="en-US" sz="3200" b="1" dirty="0">
                <a:solidFill>
                  <a:schemeClr val="tx1"/>
                </a:solidFill>
                <a:ea typeface="Calibri"/>
                <a:cs typeface="Calibri"/>
              </a:rPr>
              <a:t>where a variable as argument might be useful??</a:t>
            </a:r>
            <a:endParaRPr lang="en-US" sz="2400" dirty="0">
              <a:solidFill>
                <a:schemeClr val="tx1"/>
              </a:solidFill>
              <a:ea typeface="Calibri"/>
              <a:cs typeface="Calibri"/>
            </a:endParaRPr>
          </a:p>
        </p:txBody>
      </p:sp>
    </p:spTree>
    <p:extLst>
      <p:ext uri="{BB962C8B-B14F-4D97-AF65-F5344CB8AC3E}">
        <p14:creationId xmlns:p14="http://schemas.microsoft.com/office/powerpoint/2010/main" val="220914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animBg="1"/>
      <p:bldP spid="7" grpId="0"/>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script4.R</a:t>
            </a:r>
          </a:p>
        </p:txBody>
      </p:sp>
    </p:spTree>
    <p:extLst>
      <p:ext uri="{BB962C8B-B14F-4D97-AF65-F5344CB8AC3E}">
        <p14:creationId xmlns:p14="http://schemas.microsoft.com/office/powerpoint/2010/main" val="24366570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1945</TotalTime>
  <Words>5889</Words>
  <Application>Microsoft Macintosh PowerPoint</Application>
  <PresentationFormat>Widescreen</PresentationFormat>
  <Paragraphs>1108</Paragraphs>
  <Slides>155</Slides>
  <Notes>91</Notes>
  <HiddenSlides>11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155</vt:i4>
      </vt:variant>
    </vt:vector>
  </HeadingPairs>
  <TitlesOfParts>
    <vt:vector size="175" baseType="lpstr">
      <vt:lpstr>Aptos</vt:lpstr>
      <vt:lpstr>Arial</vt:lpstr>
      <vt:lpstr>Book Antiqua</vt:lpstr>
      <vt:lpstr>Bookman Old Style</vt:lpstr>
      <vt:lpstr>Calibri</vt:lpstr>
      <vt:lpstr>Calibri Light</vt:lpstr>
      <vt:lpstr>Courier New</vt:lpstr>
      <vt:lpstr>Courier New,monospace</vt:lpstr>
      <vt:lpstr>Franklin Gothic Book</vt:lpstr>
      <vt:lpstr>Franklin Gothic Medium</vt:lpstr>
      <vt:lpstr>Gill Sans MT</vt:lpstr>
      <vt:lpstr>Monaco</vt:lpstr>
      <vt:lpstr>Nunito</vt:lpstr>
      <vt:lpstr>Papyrus</vt:lpstr>
      <vt:lpstr>Raleway</vt:lpstr>
      <vt:lpstr>Roboto Mono</vt:lpstr>
      <vt:lpstr>Source Sans Pro</vt:lpstr>
      <vt:lpstr>Wingdings</vt:lpstr>
      <vt:lpstr>Wingdings 2</vt:lpstr>
      <vt:lpstr>Dividend</vt:lpstr>
      <vt:lpstr>PowerPoint Presentation</vt:lpstr>
      <vt:lpstr>PowerPoint Presentation</vt:lpstr>
      <vt:lpstr>What to expect this week </vt:lpstr>
      <vt:lpstr>Sticky Notes</vt:lpstr>
      <vt:lpstr>What are we doing today?</vt:lpstr>
      <vt:lpstr>PowerPoint Presentation</vt:lpstr>
      <vt:lpstr>PowerPoint Presentation</vt:lpstr>
      <vt:lpstr>PowerPoint Presentation</vt:lpstr>
      <vt:lpstr>Think before coding!</vt:lpstr>
      <vt:lpstr>Help!</vt:lpstr>
      <vt:lpstr>PowerPoint Presentation</vt:lpstr>
      <vt:lpstr>PowerPoint Presentation</vt:lpstr>
      <vt:lpstr>PowerPoint Presentation</vt:lpstr>
      <vt:lpstr>terminology</vt:lpstr>
      <vt:lpstr>GUI</vt:lpstr>
      <vt:lpstr>Problem:   How do we tell others what we did?  How do we keep track of what we did for ourselves?</vt:lpstr>
      <vt:lpstr>Programming Languages</vt:lpstr>
      <vt:lpstr>Console</vt:lpstr>
      <vt:lpstr>Console/Terminal/Shell/Command Line Interface</vt:lpstr>
      <vt:lpstr>PowerPoint Presentation</vt:lpstr>
      <vt:lpstr>PowerPoint Presentation</vt:lpstr>
      <vt:lpstr>But that’s sometimes annoying and inconvenient…  and how do we record what we did?</vt:lpstr>
      <vt:lpstr>IDE</vt:lpstr>
      <vt:lpstr>IDe</vt:lpstr>
      <vt:lpstr>R vs RStuDio</vt:lpstr>
      <vt:lpstr>R vs RStuDio</vt:lpstr>
      <vt:lpstr>Rstudio pane layout</vt:lpstr>
      <vt:lpstr>PowerPoint Presentation</vt:lpstr>
      <vt:lpstr>PowerPoint Presentation</vt:lpstr>
      <vt:lpstr>Everything that is an R command still has to run through the R interpreter (in the R console in RStudio)</vt:lpstr>
      <vt:lpstr>YAY!</vt:lpstr>
      <vt:lpstr>YAY!</vt:lpstr>
      <vt:lpstr>PowerPoint Presentation</vt:lpstr>
      <vt:lpstr>PowerPoint Presentation</vt:lpstr>
      <vt:lpstr>Data types &amp; Boolean operators</vt:lpstr>
      <vt:lpstr>PowerPoint Presentation</vt:lpstr>
      <vt:lpstr>PowerPoint Presentation</vt:lpstr>
      <vt:lpstr>variables</vt:lpstr>
      <vt:lpstr>Variables</vt:lpstr>
      <vt:lpstr>Variables</vt:lpstr>
      <vt:lpstr>Variables</vt:lpstr>
      <vt:lpstr>Variables</vt:lpstr>
      <vt:lpstr>Variables</vt:lpstr>
      <vt:lpstr>Variables</vt:lpstr>
      <vt:lpstr>Variables</vt:lpstr>
      <vt:lpstr>Variables</vt:lpstr>
      <vt:lpstr>Variables</vt:lpstr>
      <vt:lpstr>Variables</vt:lpstr>
      <vt:lpstr>Variables</vt:lpstr>
      <vt:lpstr>Variables</vt:lpstr>
      <vt:lpstr>PowerPoint Presentation</vt:lpstr>
      <vt:lpstr>Vectors lists</vt:lpstr>
      <vt:lpstr>Storing Multiple Values Together</vt:lpstr>
      <vt:lpstr>PowerPoint Presentation</vt:lpstr>
      <vt:lpstr>Indexing Values in a Vector</vt:lpstr>
      <vt:lpstr>Selecting elements from a vector</vt:lpstr>
      <vt:lpstr>changing a variable</vt:lpstr>
      <vt:lpstr>Changing a variable</vt:lpstr>
      <vt:lpstr>Back to RStudio… </vt:lpstr>
      <vt:lpstr>PowerPoint Presentation</vt:lpstr>
      <vt:lpstr>functions</vt:lpstr>
      <vt:lpstr>PowerPoint Presentation</vt:lpstr>
      <vt:lpstr>Why should you use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RStudio… </vt:lpstr>
      <vt:lpstr>PowerPoint Presentation</vt:lpstr>
      <vt:lpstr>File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Paths</vt:lpstr>
      <vt:lpstr>PowerPoint Presentation</vt:lpstr>
      <vt:lpstr>PowerPoint Presentation</vt:lpstr>
      <vt:lpstr>PowerPoint Presentation</vt:lpstr>
      <vt:lpstr>Working Directory</vt:lpstr>
      <vt:lpstr>PowerPoint Presentation</vt:lpstr>
      <vt:lpstr>PowerPoint Presentation</vt:lpstr>
      <vt:lpstr>PowerPoint Presentation</vt:lpstr>
      <vt:lpstr>.. means go up a level</vt:lpstr>
      <vt:lpstr>PowerPoint Presentation</vt:lpstr>
      <vt:lpstr>PowerPoint Presentation</vt:lpstr>
      <vt:lpstr>PowerPoint Presentation</vt:lpstr>
      <vt:lpstr>How to find paths in your computer?</vt:lpstr>
      <vt:lpstr>But what is the Working Directory for R?</vt:lpstr>
      <vt:lpstr>Why not just use absolute paths?</vt:lpstr>
      <vt:lpstr>Store Project Files Together</vt:lpstr>
      <vt:lpstr>Back to RStudio… </vt:lpstr>
      <vt:lpstr>Working with files</vt:lpstr>
      <vt:lpstr>Plain Text Files</vt:lpstr>
      <vt:lpstr>PowerPoint Presentation</vt:lpstr>
      <vt:lpstr>PowerPoint Presentation</vt:lpstr>
      <vt:lpstr>Plain Text Editors</vt:lpstr>
      <vt:lpstr>Plain Text Editors</vt:lpstr>
      <vt:lpstr>R Markdown/QuaRTo</vt:lpstr>
      <vt:lpstr>PowerPoint Presentation</vt:lpstr>
      <vt:lpstr>Data frames</vt:lpstr>
      <vt:lpstr>Rectangles of Data</vt:lpstr>
      <vt:lpstr>Rows: Observations</vt:lpstr>
      <vt:lpstr>Columns: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RStudio… </vt:lpstr>
      <vt:lpstr>PowerPoint Presentation</vt:lpstr>
      <vt:lpstr>workflow</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Ritika Giri</cp:lastModifiedBy>
  <cp:revision>89</cp:revision>
  <dcterms:created xsi:type="dcterms:W3CDTF">2024-06-05T15:31:59Z</dcterms:created>
  <dcterms:modified xsi:type="dcterms:W3CDTF">2024-09-08T20:59:45Z</dcterms:modified>
</cp:coreProperties>
</file>